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sldIdLst>
    <p:sldId id="256" r:id="rId2"/>
    <p:sldId id="257" r:id="rId3"/>
    <p:sldId id="260" r:id="rId4"/>
    <p:sldId id="258" r:id="rId5"/>
    <p:sldId id="262" r:id="rId6"/>
    <p:sldId id="259" r:id="rId7"/>
    <p:sldId id="273" r:id="rId8"/>
    <p:sldId id="271" r:id="rId9"/>
    <p:sldId id="261" r:id="rId10"/>
    <p:sldId id="263" r:id="rId11"/>
    <p:sldId id="264" r:id="rId12"/>
    <p:sldId id="295" r:id="rId13"/>
    <p:sldId id="287" r:id="rId14"/>
    <p:sldId id="265" r:id="rId15"/>
    <p:sldId id="291" r:id="rId16"/>
    <p:sldId id="292" r:id="rId17"/>
    <p:sldId id="293" r:id="rId18"/>
    <p:sldId id="269" r:id="rId19"/>
    <p:sldId id="270" r:id="rId20"/>
    <p:sldId id="267" r:id="rId21"/>
    <p:sldId id="268" r:id="rId22"/>
    <p:sldId id="296" r:id="rId23"/>
    <p:sldId id="288" r:id="rId24"/>
    <p:sldId id="290" r:id="rId25"/>
    <p:sldId id="294" r:id="rId26"/>
    <p:sldId id="276" r:id="rId27"/>
    <p:sldId id="274" r:id="rId28"/>
    <p:sldId id="277" r:id="rId29"/>
    <p:sldId id="275" r:id="rId30"/>
    <p:sldId id="278" r:id="rId31"/>
    <p:sldId id="279" r:id="rId32"/>
    <p:sldId id="280" r:id="rId33"/>
    <p:sldId id="281" r:id="rId34"/>
    <p:sldId id="282" r:id="rId35"/>
    <p:sldId id="283" r:id="rId36"/>
    <p:sldId id="284" r:id="rId37"/>
    <p:sldId id="285" r:id="rId38"/>
    <p:sldId id="28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Μεσαίο στυλ 4 - Έμφαση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Μεσαίο στυλ 4 - Έμφαση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78"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98DA5-FA26-4F67-B71A-865E31DB02E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l-GR"/>
        </a:p>
      </dgm:t>
    </dgm:pt>
    <dgm:pt modelId="{C60456A5-ADD7-46DA-884E-11A8C71DAC2B}">
      <dgm:prSet phldrT="[Κείμενο]"/>
      <dgm:spPr>
        <a:solidFill>
          <a:schemeClr val="accent2">
            <a:lumMod val="75000"/>
          </a:schemeClr>
        </a:solidFill>
      </dgm:spPr>
      <dgm:t>
        <a:bodyPr/>
        <a:lstStyle/>
        <a:p>
          <a:r>
            <a:rPr lang="el-GR" dirty="0"/>
            <a:t>ΣΥΜΠΤΩΜΑΤΙΚΗ ΑΝΤΙΜΕΤΩΠΙΣΗ</a:t>
          </a:r>
        </a:p>
      </dgm:t>
    </dgm:pt>
    <dgm:pt modelId="{CA701CEC-3DCF-47D6-B9A6-38AD06448850}" type="parTrans" cxnId="{4DB75A77-DAE9-4873-A2E5-E5E852D1F4C9}">
      <dgm:prSet/>
      <dgm:spPr/>
      <dgm:t>
        <a:bodyPr/>
        <a:lstStyle/>
        <a:p>
          <a:endParaRPr lang="el-GR"/>
        </a:p>
      </dgm:t>
    </dgm:pt>
    <dgm:pt modelId="{D23DB0A7-DE44-446B-83AB-E1E9E75A7FF1}" type="sibTrans" cxnId="{4DB75A77-DAE9-4873-A2E5-E5E852D1F4C9}">
      <dgm:prSet/>
      <dgm:spPr/>
      <dgm:t>
        <a:bodyPr/>
        <a:lstStyle/>
        <a:p>
          <a:endParaRPr lang="el-GR"/>
        </a:p>
      </dgm:t>
    </dgm:pt>
    <dgm:pt modelId="{59FB09C6-61F4-4940-BA54-EE0F34D97DC4}">
      <dgm:prSet phldrT="[Κείμενο]"/>
      <dgm:spPr>
        <a:solidFill>
          <a:schemeClr val="accent2">
            <a:lumMod val="75000"/>
          </a:schemeClr>
        </a:solidFill>
      </dgm:spPr>
      <dgm:t>
        <a:bodyPr/>
        <a:lstStyle/>
        <a:p>
          <a:r>
            <a:rPr lang="el-GR" dirty="0"/>
            <a:t>ΜΣΑΦ/ΑΚΕΤΑΜΙΝΟΦΑΙΝΗ/ΣΤΟΜΑΤΙΚΕΣ ΠΛΥΣΕΙΣ</a:t>
          </a:r>
        </a:p>
      </dgm:t>
    </dgm:pt>
    <dgm:pt modelId="{59B9E66B-DC93-4AFD-99E0-B4D146DB9C09}" type="parTrans" cxnId="{8089A502-B5CD-4963-9616-7C2631096F01}">
      <dgm:prSet/>
      <dgm:spPr/>
      <dgm:t>
        <a:bodyPr/>
        <a:lstStyle/>
        <a:p>
          <a:endParaRPr lang="el-GR"/>
        </a:p>
      </dgm:t>
    </dgm:pt>
    <dgm:pt modelId="{DC0F4D49-C9C7-4268-97E0-C6B4C41EC6DF}" type="sibTrans" cxnId="{8089A502-B5CD-4963-9616-7C2631096F01}">
      <dgm:prSet/>
      <dgm:spPr/>
      <dgm:t>
        <a:bodyPr/>
        <a:lstStyle/>
        <a:p>
          <a:endParaRPr lang="el-GR"/>
        </a:p>
      </dgm:t>
    </dgm:pt>
    <dgm:pt modelId="{C2381E5E-4DB4-4767-AF5E-9F9D167FE14E}">
      <dgm:prSet phldrT="[Κείμενο]"/>
      <dgm:spPr>
        <a:solidFill>
          <a:schemeClr val="accent2">
            <a:lumMod val="75000"/>
          </a:schemeClr>
        </a:solidFill>
      </dgm:spPr>
      <dgm:t>
        <a:bodyPr/>
        <a:lstStyle/>
        <a:p>
          <a:r>
            <a:rPr lang="el-GR" dirty="0"/>
            <a:t>ΑΚΥΚΛΟΒΙΡΗ</a:t>
          </a:r>
        </a:p>
      </dgm:t>
    </dgm:pt>
    <dgm:pt modelId="{1E996FD1-6C6A-4FFB-A9C8-DD9581CF6470}" type="parTrans" cxnId="{0EAF75B8-B98D-4539-8617-35FCAD76520E}">
      <dgm:prSet/>
      <dgm:spPr/>
      <dgm:t>
        <a:bodyPr/>
        <a:lstStyle/>
        <a:p>
          <a:endParaRPr lang="el-GR"/>
        </a:p>
      </dgm:t>
    </dgm:pt>
    <dgm:pt modelId="{75129887-8B69-4158-8545-6F2E094F01BA}" type="sibTrans" cxnId="{0EAF75B8-B98D-4539-8617-35FCAD76520E}">
      <dgm:prSet/>
      <dgm:spPr/>
      <dgm:t>
        <a:bodyPr/>
        <a:lstStyle/>
        <a:p>
          <a:endParaRPr lang="el-GR"/>
        </a:p>
      </dgm:t>
    </dgm:pt>
    <dgm:pt modelId="{8475D8B1-8C8D-4CCE-9B84-CAF61B71973B}">
      <dgm:prSet phldrT="[Κείμενο]"/>
      <dgm:spPr>
        <a:solidFill>
          <a:schemeClr val="accent2">
            <a:lumMod val="75000"/>
          </a:schemeClr>
        </a:solidFill>
      </dgm:spPr>
      <dgm:t>
        <a:bodyPr/>
        <a:lstStyle/>
        <a:p>
          <a:r>
            <a:rPr lang="el-GR" dirty="0"/>
            <a:t>ΚΟΡΤΙΚΟΣΤΕΡΟΕΙΔΗ-ΕΠΙΚΕΙΜΕΝΗ ΑΠΟΦΡΑΞΗ ΑΕΡΑΓΩΓΟΥ/ΘΡΟΜΒΟΠΕΝΙΑ</a:t>
          </a:r>
        </a:p>
      </dgm:t>
    </dgm:pt>
    <dgm:pt modelId="{4938AC96-0F6E-44DD-81A9-8F72D769CD78}" type="parTrans" cxnId="{1006E13C-D82F-4790-A529-FB2916E06E3C}">
      <dgm:prSet/>
      <dgm:spPr/>
      <dgm:t>
        <a:bodyPr/>
        <a:lstStyle/>
        <a:p>
          <a:endParaRPr lang="el-GR"/>
        </a:p>
      </dgm:t>
    </dgm:pt>
    <dgm:pt modelId="{49264249-7FD1-4F66-B0AF-9F8CF70F20A0}" type="sibTrans" cxnId="{1006E13C-D82F-4790-A529-FB2916E06E3C}">
      <dgm:prSet/>
      <dgm:spPr/>
      <dgm:t>
        <a:bodyPr/>
        <a:lstStyle/>
        <a:p>
          <a:endParaRPr lang="el-GR"/>
        </a:p>
      </dgm:t>
    </dgm:pt>
    <dgm:pt modelId="{5917E449-EAB0-4CF9-974F-E7278ABB3748}">
      <dgm:prSet phldrT="[Κείμενο]"/>
      <dgm:spPr>
        <a:solidFill>
          <a:schemeClr val="accent2">
            <a:lumMod val="75000"/>
          </a:schemeClr>
        </a:solidFill>
      </dgm:spPr>
      <dgm:t>
        <a:bodyPr/>
        <a:lstStyle/>
        <a:p>
          <a:r>
            <a:rPr lang="el-GR" dirty="0"/>
            <a:t>Β-ΑΙΜΟΛΥΤΙΚΟΣ ΣΤΡΕΠΤΟΚΟΚΚΟΣ ΑΠΟ Κ/Α ΦΑΡΥΓΓΙΚΟΥ ΕΠΙΣΧΡΙΣΜΑΤΟΣ</a:t>
          </a:r>
          <a:r>
            <a:rPr lang="en-US" dirty="0"/>
            <a:t>:</a:t>
          </a:r>
          <a:r>
            <a:rPr lang="el-GR" dirty="0"/>
            <a:t>ΑΠΟΦΥΓΗ ΑΜΠΙΚΙΛΛΙΝΗΣ-ΑΜΟΞΥΚΙΛΛΙΝΗΣ</a:t>
          </a:r>
        </a:p>
      </dgm:t>
    </dgm:pt>
    <dgm:pt modelId="{1CB33E2C-1253-4CFD-8E99-9F3E289F8828}" type="parTrans" cxnId="{1A358DA2-4E7C-43F0-A4AD-CF520127386A}">
      <dgm:prSet/>
      <dgm:spPr/>
      <dgm:t>
        <a:bodyPr/>
        <a:lstStyle/>
        <a:p>
          <a:endParaRPr lang="el-GR"/>
        </a:p>
      </dgm:t>
    </dgm:pt>
    <dgm:pt modelId="{BAF8502D-D0BD-49A5-B121-88335F95DBE7}" type="sibTrans" cxnId="{1A358DA2-4E7C-43F0-A4AD-CF520127386A}">
      <dgm:prSet/>
      <dgm:spPr/>
      <dgm:t>
        <a:bodyPr/>
        <a:lstStyle/>
        <a:p>
          <a:endParaRPr lang="el-GR"/>
        </a:p>
      </dgm:t>
    </dgm:pt>
    <dgm:pt modelId="{EC85691D-9F7E-4106-AE56-8188C79A9C37}" type="pres">
      <dgm:prSet presAssocID="{BD498DA5-FA26-4F67-B71A-865E31DB02EF}" presName="Name0" presStyleCnt="0">
        <dgm:presLayoutVars>
          <dgm:chPref val="1"/>
          <dgm:dir/>
          <dgm:animOne val="branch"/>
          <dgm:animLvl val="lvl"/>
          <dgm:resizeHandles val="exact"/>
        </dgm:presLayoutVars>
      </dgm:prSet>
      <dgm:spPr/>
      <dgm:t>
        <a:bodyPr/>
        <a:lstStyle/>
        <a:p>
          <a:endParaRPr lang="el-GR"/>
        </a:p>
      </dgm:t>
    </dgm:pt>
    <dgm:pt modelId="{27EC4B8E-B345-4AA9-935C-96201A54D156}" type="pres">
      <dgm:prSet presAssocID="{C60456A5-ADD7-46DA-884E-11A8C71DAC2B}" presName="root1" presStyleCnt="0"/>
      <dgm:spPr/>
    </dgm:pt>
    <dgm:pt modelId="{1C634AE4-9287-4B74-A831-AABDA7AF3660}" type="pres">
      <dgm:prSet presAssocID="{C60456A5-ADD7-46DA-884E-11A8C71DAC2B}" presName="LevelOneTextNode" presStyleLbl="node0" presStyleIdx="0" presStyleCnt="1">
        <dgm:presLayoutVars>
          <dgm:chPref val="3"/>
        </dgm:presLayoutVars>
      </dgm:prSet>
      <dgm:spPr/>
      <dgm:t>
        <a:bodyPr/>
        <a:lstStyle/>
        <a:p>
          <a:endParaRPr lang="el-GR"/>
        </a:p>
      </dgm:t>
    </dgm:pt>
    <dgm:pt modelId="{0EFE3A2D-C5A5-47F2-9813-D479FF12EA4C}" type="pres">
      <dgm:prSet presAssocID="{C60456A5-ADD7-46DA-884E-11A8C71DAC2B}" presName="level2hierChild" presStyleCnt="0"/>
      <dgm:spPr/>
    </dgm:pt>
    <dgm:pt modelId="{FF3D114C-BF98-4F5B-9338-0B2AF7EDEEF4}" type="pres">
      <dgm:prSet presAssocID="{59B9E66B-DC93-4AFD-99E0-B4D146DB9C09}" presName="conn2-1" presStyleLbl="parChTrans1D2" presStyleIdx="0" presStyleCnt="4"/>
      <dgm:spPr/>
      <dgm:t>
        <a:bodyPr/>
        <a:lstStyle/>
        <a:p>
          <a:endParaRPr lang="el-GR"/>
        </a:p>
      </dgm:t>
    </dgm:pt>
    <dgm:pt modelId="{96923231-70B5-471C-9AAE-5376767FC698}" type="pres">
      <dgm:prSet presAssocID="{59B9E66B-DC93-4AFD-99E0-B4D146DB9C09}" presName="connTx" presStyleLbl="parChTrans1D2" presStyleIdx="0" presStyleCnt="4"/>
      <dgm:spPr/>
      <dgm:t>
        <a:bodyPr/>
        <a:lstStyle/>
        <a:p>
          <a:endParaRPr lang="el-GR"/>
        </a:p>
      </dgm:t>
    </dgm:pt>
    <dgm:pt modelId="{8AF7A098-E97B-4968-AF7A-B496FFCE82BA}" type="pres">
      <dgm:prSet presAssocID="{59FB09C6-61F4-4940-BA54-EE0F34D97DC4}" presName="root2" presStyleCnt="0"/>
      <dgm:spPr/>
    </dgm:pt>
    <dgm:pt modelId="{8CFCF86B-D883-4E5F-B9FC-4E44B979F598}" type="pres">
      <dgm:prSet presAssocID="{59FB09C6-61F4-4940-BA54-EE0F34D97DC4}" presName="LevelTwoTextNode" presStyleLbl="node2" presStyleIdx="0" presStyleCnt="4">
        <dgm:presLayoutVars>
          <dgm:chPref val="3"/>
        </dgm:presLayoutVars>
      </dgm:prSet>
      <dgm:spPr/>
      <dgm:t>
        <a:bodyPr/>
        <a:lstStyle/>
        <a:p>
          <a:endParaRPr lang="el-GR"/>
        </a:p>
      </dgm:t>
    </dgm:pt>
    <dgm:pt modelId="{DA890D7D-6854-44B2-A398-EA21FA0881DE}" type="pres">
      <dgm:prSet presAssocID="{59FB09C6-61F4-4940-BA54-EE0F34D97DC4}" presName="level3hierChild" presStyleCnt="0"/>
      <dgm:spPr/>
    </dgm:pt>
    <dgm:pt modelId="{5389CA9C-6C92-4D2B-85A8-AFDDEB5BCCFE}" type="pres">
      <dgm:prSet presAssocID="{1E996FD1-6C6A-4FFB-A9C8-DD9581CF6470}" presName="conn2-1" presStyleLbl="parChTrans1D2" presStyleIdx="1" presStyleCnt="4"/>
      <dgm:spPr/>
      <dgm:t>
        <a:bodyPr/>
        <a:lstStyle/>
        <a:p>
          <a:endParaRPr lang="el-GR"/>
        </a:p>
      </dgm:t>
    </dgm:pt>
    <dgm:pt modelId="{CF7EDEFB-52A6-497F-B486-316A00B386ED}" type="pres">
      <dgm:prSet presAssocID="{1E996FD1-6C6A-4FFB-A9C8-DD9581CF6470}" presName="connTx" presStyleLbl="parChTrans1D2" presStyleIdx="1" presStyleCnt="4"/>
      <dgm:spPr/>
      <dgm:t>
        <a:bodyPr/>
        <a:lstStyle/>
        <a:p>
          <a:endParaRPr lang="el-GR"/>
        </a:p>
      </dgm:t>
    </dgm:pt>
    <dgm:pt modelId="{AB2AB05B-8032-4665-8F2B-4B69362E9DF3}" type="pres">
      <dgm:prSet presAssocID="{C2381E5E-4DB4-4767-AF5E-9F9D167FE14E}" presName="root2" presStyleCnt="0"/>
      <dgm:spPr/>
    </dgm:pt>
    <dgm:pt modelId="{435EC689-DAD7-4D0A-A9F2-F2DED02FD850}" type="pres">
      <dgm:prSet presAssocID="{C2381E5E-4DB4-4767-AF5E-9F9D167FE14E}" presName="LevelTwoTextNode" presStyleLbl="node2" presStyleIdx="1" presStyleCnt="4">
        <dgm:presLayoutVars>
          <dgm:chPref val="3"/>
        </dgm:presLayoutVars>
      </dgm:prSet>
      <dgm:spPr/>
      <dgm:t>
        <a:bodyPr/>
        <a:lstStyle/>
        <a:p>
          <a:endParaRPr lang="el-GR"/>
        </a:p>
      </dgm:t>
    </dgm:pt>
    <dgm:pt modelId="{F00383FB-7C64-401C-A8B5-5C0CB71DCE0D}" type="pres">
      <dgm:prSet presAssocID="{C2381E5E-4DB4-4767-AF5E-9F9D167FE14E}" presName="level3hierChild" presStyleCnt="0"/>
      <dgm:spPr/>
    </dgm:pt>
    <dgm:pt modelId="{0E45C282-719B-45F7-B2CA-490FAFDBE456}" type="pres">
      <dgm:prSet presAssocID="{4938AC96-0F6E-44DD-81A9-8F72D769CD78}" presName="conn2-1" presStyleLbl="parChTrans1D2" presStyleIdx="2" presStyleCnt="4"/>
      <dgm:spPr/>
      <dgm:t>
        <a:bodyPr/>
        <a:lstStyle/>
        <a:p>
          <a:endParaRPr lang="el-GR"/>
        </a:p>
      </dgm:t>
    </dgm:pt>
    <dgm:pt modelId="{0AC8BA01-C35F-48BF-AA4C-DE1B9CF99FA4}" type="pres">
      <dgm:prSet presAssocID="{4938AC96-0F6E-44DD-81A9-8F72D769CD78}" presName="connTx" presStyleLbl="parChTrans1D2" presStyleIdx="2" presStyleCnt="4"/>
      <dgm:spPr/>
      <dgm:t>
        <a:bodyPr/>
        <a:lstStyle/>
        <a:p>
          <a:endParaRPr lang="el-GR"/>
        </a:p>
      </dgm:t>
    </dgm:pt>
    <dgm:pt modelId="{279C0A41-C2C4-49D7-AA6D-5695648F7504}" type="pres">
      <dgm:prSet presAssocID="{8475D8B1-8C8D-4CCE-9B84-CAF61B71973B}" presName="root2" presStyleCnt="0"/>
      <dgm:spPr/>
    </dgm:pt>
    <dgm:pt modelId="{27370B65-9247-431E-A6D8-C8C38C3C8AFF}" type="pres">
      <dgm:prSet presAssocID="{8475D8B1-8C8D-4CCE-9B84-CAF61B71973B}" presName="LevelTwoTextNode" presStyleLbl="node2" presStyleIdx="2" presStyleCnt="4">
        <dgm:presLayoutVars>
          <dgm:chPref val="3"/>
        </dgm:presLayoutVars>
      </dgm:prSet>
      <dgm:spPr/>
      <dgm:t>
        <a:bodyPr/>
        <a:lstStyle/>
        <a:p>
          <a:endParaRPr lang="el-GR"/>
        </a:p>
      </dgm:t>
    </dgm:pt>
    <dgm:pt modelId="{1F6A2CE7-A362-4490-83EB-EEBE7DC9BF6F}" type="pres">
      <dgm:prSet presAssocID="{8475D8B1-8C8D-4CCE-9B84-CAF61B71973B}" presName="level3hierChild" presStyleCnt="0"/>
      <dgm:spPr/>
    </dgm:pt>
    <dgm:pt modelId="{9BCC6507-C915-45AF-9FE5-4C1C3AA069F0}" type="pres">
      <dgm:prSet presAssocID="{1CB33E2C-1253-4CFD-8E99-9F3E289F8828}" presName="conn2-1" presStyleLbl="parChTrans1D2" presStyleIdx="3" presStyleCnt="4"/>
      <dgm:spPr/>
      <dgm:t>
        <a:bodyPr/>
        <a:lstStyle/>
        <a:p>
          <a:endParaRPr lang="el-GR"/>
        </a:p>
      </dgm:t>
    </dgm:pt>
    <dgm:pt modelId="{0CCFEB4C-1B73-4E42-8885-B1860988F742}" type="pres">
      <dgm:prSet presAssocID="{1CB33E2C-1253-4CFD-8E99-9F3E289F8828}" presName="connTx" presStyleLbl="parChTrans1D2" presStyleIdx="3" presStyleCnt="4"/>
      <dgm:spPr/>
      <dgm:t>
        <a:bodyPr/>
        <a:lstStyle/>
        <a:p>
          <a:endParaRPr lang="el-GR"/>
        </a:p>
      </dgm:t>
    </dgm:pt>
    <dgm:pt modelId="{CC3FBC07-DEF9-4841-98E8-DE91532CA5F8}" type="pres">
      <dgm:prSet presAssocID="{5917E449-EAB0-4CF9-974F-E7278ABB3748}" presName="root2" presStyleCnt="0"/>
      <dgm:spPr/>
    </dgm:pt>
    <dgm:pt modelId="{7A0C7B5A-B48E-45F3-BA9E-562E7705DEFD}" type="pres">
      <dgm:prSet presAssocID="{5917E449-EAB0-4CF9-974F-E7278ABB3748}" presName="LevelTwoTextNode" presStyleLbl="node2" presStyleIdx="3" presStyleCnt="4">
        <dgm:presLayoutVars>
          <dgm:chPref val="3"/>
        </dgm:presLayoutVars>
      </dgm:prSet>
      <dgm:spPr/>
      <dgm:t>
        <a:bodyPr/>
        <a:lstStyle/>
        <a:p>
          <a:endParaRPr lang="el-GR"/>
        </a:p>
      </dgm:t>
    </dgm:pt>
    <dgm:pt modelId="{C209BC2D-6231-4EA1-91C3-DB171A9F4FD3}" type="pres">
      <dgm:prSet presAssocID="{5917E449-EAB0-4CF9-974F-E7278ABB3748}" presName="level3hierChild" presStyleCnt="0"/>
      <dgm:spPr/>
    </dgm:pt>
  </dgm:ptLst>
  <dgm:cxnLst>
    <dgm:cxn modelId="{F59993DC-BAA5-4A22-ACAF-515A5DD9C35D}" type="presOf" srcId="{1E996FD1-6C6A-4FFB-A9C8-DD9581CF6470}" destId="{5389CA9C-6C92-4D2B-85A8-AFDDEB5BCCFE}" srcOrd="0" destOrd="0" presId="urn:microsoft.com/office/officeart/2008/layout/HorizontalMultiLevelHierarchy"/>
    <dgm:cxn modelId="{85936B18-696E-48FE-B6D2-A940961F02F1}" type="presOf" srcId="{59B9E66B-DC93-4AFD-99E0-B4D146DB9C09}" destId="{FF3D114C-BF98-4F5B-9338-0B2AF7EDEEF4}" srcOrd="0" destOrd="0" presId="urn:microsoft.com/office/officeart/2008/layout/HorizontalMultiLevelHierarchy"/>
    <dgm:cxn modelId="{8B49E671-48DF-4F5D-86BF-C7D622A85169}" type="presOf" srcId="{C60456A5-ADD7-46DA-884E-11A8C71DAC2B}" destId="{1C634AE4-9287-4B74-A831-AABDA7AF3660}" srcOrd="0" destOrd="0" presId="urn:microsoft.com/office/officeart/2008/layout/HorizontalMultiLevelHierarchy"/>
    <dgm:cxn modelId="{1006E13C-D82F-4790-A529-FB2916E06E3C}" srcId="{C60456A5-ADD7-46DA-884E-11A8C71DAC2B}" destId="{8475D8B1-8C8D-4CCE-9B84-CAF61B71973B}" srcOrd="2" destOrd="0" parTransId="{4938AC96-0F6E-44DD-81A9-8F72D769CD78}" sibTransId="{49264249-7FD1-4F66-B0AF-9F8CF70F20A0}"/>
    <dgm:cxn modelId="{D090893A-8B77-4119-ACDB-C1B8D0B0F9CC}" type="presOf" srcId="{4938AC96-0F6E-44DD-81A9-8F72D769CD78}" destId="{0AC8BA01-C35F-48BF-AA4C-DE1B9CF99FA4}" srcOrd="1" destOrd="0" presId="urn:microsoft.com/office/officeart/2008/layout/HorizontalMultiLevelHierarchy"/>
    <dgm:cxn modelId="{4DB75A77-DAE9-4873-A2E5-E5E852D1F4C9}" srcId="{BD498DA5-FA26-4F67-B71A-865E31DB02EF}" destId="{C60456A5-ADD7-46DA-884E-11A8C71DAC2B}" srcOrd="0" destOrd="0" parTransId="{CA701CEC-3DCF-47D6-B9A6-38AD06448850}" sibTransId="{D23DB0A7-DE44-446B-83AB-E1E9E75A7FF1}"/>
    <dgm:cxn modelId="{4EFBB232-3052-47BA-B7AD-5EDF549E55AD}" type="presOf" srcId="{59B9E66B-DC93-4AFD-99E0-B4D146DB9C09}" destId="{96923231-70B5-471C-9AAE-5376767FC698}" srcOrd="1" destOrd="0" presId="urn:microsoft.com/office/officeart/2008/layout/HorizontalMultiLevelHierarchy"/>
    <dgm:cxn modelId="{0EAF75B8-B98D-4539-8617-35FCAD76520E}" srcId="{C60456A5-ADD7-46DA-884E-11A8C71DAC2B}" destId="{C2381E5E-4DB4-4767-AF5E-9F9D167FE14E}" srcOrd="1" destOrd="0" parTransId="{1E996FD1-6C6A-4FFB-A9C8-DD9581CF6470}" sibTransId="{75129887-8B69-4158-8545-6F2E094F01BA}"/>
    <dgm:cxn modelId="{BD99048D-E3AA-482E-AD71-27D06D609BDD}" type="presOf" srcId="{59FB09C6-61F4-4940-BA54-EE0F34D97DC4}" destId="{8CFCF86B-D883-4E5F-B9FC-4E44B979F598}" srcOrd="0" destOrd="0" presId="urn:microsoft.com/office/officeart/2008/layout/HorizontalMultiLevelHierarchy"/>
    <dgm:cxn modelId="{8089A502-B5CD-4963-9616-7C2631096F01}" srcId="{C60456A5-ADD7-46DA-884E-11A8C71DAC2B}" destId="{59FB09C6-61F4-4940-BA54-EE0F34D97DC4}" srcOrd="0" destOrd="0" parTransId="{59B9E66B-DC93-4AFD-99E0-B4D146DB9C09}" sibTransId="{DC0F4D49-C9C7-4268-97E0-C6B4C41EC6DF}"/>
    <dgm:cxn modelId="{6964BC9D-49FA-4DAD-9826-8FB4140497F3}" type="presOf" srcId="{5917E449-EAB0-4CF9-974F-E7278ABB3748}" destId="{7A0C7B5A-B48E-45F3-BA9E-562E7705DEFD}" srcOrd="0" destOrd="0" presId="urn:microsoft.com/office/officeart/2008/layout/HorizontalMultiLevelHierarchy"/>
    <dgm:cxn modelId="{F7415954-B20E-4645-B871-CA066BE787A8}" type="presOf" srcId="{1CB33E2C-1253-4CFD-8E99-9F3E289F8828}" destId="{0CCFEB4C-1B73-4E42-8885-B1860988F742}" srcOrd="1" destOrd="0" presId="urn:microsoft.com/office/officeart/2008/layout/HorizontalMultiLevelHierarchy"/>
    <dgm:cxn modelId="{1A358DA2-4E7C-43F0-A4AD-CF520127386A}" srcId="{C60456A5-ADD7-46DA-884E-11A8C71DAC2B}" destId="{5917E449-EAB0-4CF9-974F-E7278ABB3748}" srcOrd="3" destOrd="0" parTransId="{1CB33E2C-1253-4CFD-8E99-9F3E289F8828}" sibTransId="{BAF8502D-D0BD-49A5-B121-88335F95DBE7}"/>
    <dgm:cxn modelId="{82E1CBEE-BDDB-4FD2-A99A-0CED51C372B9}" type="presOf" srcId="{C2381E5E-4DB4-4767-AF5E-9F9D167FE14E}" destId="{435EC689-DAD7-4D0A-A9F2-F2DED02FD850}" srcOrd="0" destOrd="0" presId="urn:microsoft.com/office/officeart/2008/layout/HorizontalMultiLevelHierarchy"/>
    <dgm:cxn modelId="{FA4B2C95-1B01-4C76-A8B6-D502EC8CD278}" type="presOf" srcId="{1E996FD1-6C6A-4FFB-A9C8-DD9581CF6470}" destId="{CF7EDEFB-52A6-497F-B486-316A00B386ED}" srcOrd="1" destOrd="0" presId="urn:microsoft.com/office/officeart/2008/layout/HorizontalMultiLevelHierarchy"/>
    <dgm:cxn modelId="{51BB8B5C-B4F4-461C-98C7-98020BD9C432}" type="presOf" srcId="{1CB33E2C-1253-4CFD-8E99-9F3E289F8828}" destId="{9BCC6507-C915-45AF-9FE5-4C1C3AA069F0}" srcOrd="0" destOrd="0" presId="urn:microsoft.com/office/officeart/2008/layout/HorizontalMultiLevelHierarchy"/>
    <dgm:cxn modelId="{532289FC-2D72-4DA9-8B84-72D55E48A2BB}" type="presOf" srcId="{4938AC96-0F6E-44DD-81A9-8F72D769CD78}" destId="{0E45C282-719B-45F7-B2CA-490FAFDBE456}" srcOrd="0" destOrd="0" presId="urn:microsoft.com/office/officeart/2008/layout/HorizontalMultiLevelHierarchy"/>
    <dgm:cxn modelId="{334C0B00-1478-40A8-A62D-EA490D4F5173}" type="presOf" srcId="{BD498DA5-FA26-4F67-B71A-865E31DB02EF}" destId="{EC85691D-9F7E-4106-AE56-8188C79A9C37}" srcOrd="0" destOrd="0" presId="urn:microsoft.com/office/officeart/2008/layout/HorizontalMultiLevelHierarchy"/>
    <dgm:cxn modelId="{A6F009E6-DAE7-4E54-89B1-5D4A7120718B}" type="presOf" srcId="{8475D8B1-8C8D-4CCE-9B84-CAF61B71973B}" destId="{27370B65-9247-431E-A6D8-C8C38C3C8AFF}" srcOrd="0" destOrd="0" presId="urn:microsoft.com/office/officeart/2008/layout/HorizontalMultiLevelHierarchy"/>
    <dgm:cxn modelId="{9681F715-F047-488B-B702-1EE05D25F6A0}" type="presParOf" srcId="{EC85691D-9F7E-4106-AE56-8188C79A9C37}" destId="{27EC4B8E-B345-4AA9-935C-96201A54D156}" srcOrd="0" destOrd="0" presId="urn:microsoft.com/office/officeart/2008/layout/HorizontalMultiLevelHierarchy"/>
    <dgm:cxn modelId="{9C7B2C38-3834-4BAA-8496-37E7FC3808A9}" type="presParOf" srcId="{27EC4B8E-B345-4AA9-935C-96201A54D156}" destId="{1C634AE4-9287-4B74-A831-AABDA7AF3660}" srcOrd="0" destOrd="0" presId="urn:microsoft.com/office/officeart/2008/layout/HorizontalMultiLevelHierarchy"/>
    <dgm:cxn modelId="{6F4AC415-FC60-4DA8-9B9E-820507F32799}" type="presParOf" srcId="{27EC4B8E-B345-4AA9-935C-96201A54D156}" destId="{0EFE3A2D-C5A5-47F2-9813-D479FF12EA4C}" srcOrd="1" destOrd="0" presId="urn:microsoft.com/office/officeart/2008/layout/HorizontalMultiLevelHierarchy"/>
    <dgm:cxn modelId="{3B872E9C-D199-4367-97E9-1BAC94ACF1D0}" type="presParOf" srcId="{0EFE3A2D-C5A5-47F2-9813-D479FF12EA4C}" destId="{FF3D114C-BF98-4F5B-9338-0B2AF7EDEEF4}" srcOrd="0" destOrd="0" presId="urn:microsoft.com/office/officeart/2008/layout/HorizontalMultiLevelHierarchy"/>
    <dgm:cxn modelId="{E1877D24-6BBE-4558-82C6-3AC6A2D602A5}" type="presParOf" srcId="{FF3D114C-BF98-4F5B-9338-0B2AF7EDEEF4}" destId="{96923231-70B5-471C-9AAE-5376767FC698}" srcOrd="0" destOrd="0" presId="urn:microsoft.com/office/officeart/2008/layout/HorizontalMultiLevelHierarchy"/>
    <dgm:cxn modelId="{7468024A-B843-489D-8BA4-D8A127BA0E2A}" type="presParOf" srcId="{0EFE3A2D-C5A5-47F2-9813-D479FF12EA4C}" destId="{8AF7A098-E97B-4968-AF7A-B496FFCE82BA}" srcOrd="1" destOrd="0" presId="urn:microsoft.com/office/officeart/2008/layout/HorizontalMultiLevelHierarchy"/>
    <dgm:cxn modelId="{BD67DA6D-31E4-446A-9CE4-26914C7F18DE}" type="presParOf" srcId="{8AF7A098-E97B-4968-AF7A-B496FFCE82BA}" destId="{8CFCF86B-D883-4E5F-B9FC-4E44B979F598}" srcOrd="0" destOrd="0" presId="urn:microsoft.com/office/officeart/2008/layout/HorizontalMultiLevelHierarchy"/>
    <dgm:cxn modelId="{DF6D61AC-C2CE-4F1E-811F-9AB4BD54C74A}" type="presParOf" srcId="{8AF7A098-E97B-4968-AF7A-B496FFCE82BA}" destId="{DA890D7D-6854-44B2-A398-EA21FA0881DE}" srcOrd="1" destOrd="0" presId="urn:microsoft.com/office/officeart/2008/layout/HorizontalMultiLevelHierarchy"/>
    <dgm:cxn modelId="{CBE7AE51-CE6C-4C12-9A2C-5976ECD559D4}" type="presParOf" srcId="{0EFE3A2D-C5A5-47F2-9813-D479FF12EA4C}" destId="{5389CA9C-6C92-4D2B-85A8-AFDDEB5BCCFE}" srcOrd="2" destOrd="0" presId="urn:microsoft.com/office/officeart/2008/layout/HorizontalMultiLevelHierarchy"/>
    <dgm:cxn modelId="{19741B84-3368-4B5C-8D64-07C44E4CCE2F}" type="presParOf" srcId="{5389CA9C-6C92-4D2B-85A8-AFDDEB5BCCFE}" destId="{CF7EDEFB-52A6-497F-B486-316A00B386ED}" srcOrd="0" destOrd="0" presId="urn:microsoft.com/office/officeart/2008/layout/HorizontalMultiLevelHierarchy"/>
    <dgm:cxn modelId="{4BD36E53-9543-4B7F-8EF3-96A94D98A1E3}" type="presParOf" srcId="{0EFE3A2D-C5A5-47F2-9813-D479FF12EA4C}" destId="{AB2AB05B-8032-4665-8F2B-4B69362E9DF3}" srcOrd="3" destOrd="0" presId="urn:microsoft.com/office/officeart/2008/layout/HorizontalMultiLevelHierarchy"/>
    <dgm:cxn modelId="{B08CE5BA-8765-4CFE-BDBB-918215E8C906}" type="presParOf" srcId="{AB2AB05B-8032-4665-8F2B-4B69362E9DF3}" destId="{435EC689-DAD7-4D0A-A9F2-F2DED02FD850}" srcOrd="0" destOrd="0" presId="urn:microsoft.com/office/officeart/2008/layout/HorizontalMultiLevelHierarchy"/>
    <dgm:cxn modelId="{7484FA42-90F4-43BF-B0ED-F27616BC033B}" type="presParOf" srcId="{AB2AB05B-8032-4665-8F2B-4B69362E9DF3}" destId="{F00383FB-7C64-401C-A8B5-5C0CB71DCE0D}" srcOrd="1" destOrd="0" presId="urn:microsoft.com/office/officeart/2008/layout/HorizontalMultiLevelHierarchy"/>
    <dgm:cxn modelId="{2F660C44-AC2E-4E47-A625-88B8084BCEBC}" type="presParOf" srcId="{0EFE3A2D-C5A5-47F2-9813-D479FF12EA4C}" destId="{0E45C282-719B-45F7-B2CA-490FAFDBE456}" srcOrd="4" destOrd="0" presId="urn:microsoft.com/office/officeart/2008/layout/HorizontalMultiLevelHierarchy"/>
    <dgm:cxn modelId="{40F98015-B346-471F-97DA-D3730190E5DC}" type="presParOf" srcId="{0E45C282-719B-45F7-B2CA-490FAFDBE456}" destId="{0AC8BA01-C35F-48BF-AA4C-DE1B9CF99FA4}" srcOrd="0" destOrd="0" presId="urn:microsoft.com/office/officeart/2008/layout/HorizontalMultiLevelHierarchy"/>
    <dgm:cxn modelId="{DF77DC24-E475-45E3-BE9E-2667A2532E27}" type="presParOf" srcId="{0EFE3A2D-C5A5-47F2-9813-D479FF12EA4C}" destId="{279C0A41-C2C4-49D7-AA6D-5695648F7504}" srcOrd="5" destOrd="0" presId="urn:microsoft.com/office/officeart/2008/layout/HorizontalMultiLevelHierarchy"/>
    <dgm:cxn modelId="{91106AF3-13F0-451C-ADBA-FB91F66D1BE9}" type="presParOf" srcId="{279C0A41-C2C4-49D7-AA6D-5695648F7504}" destId="{27370B65-9247-431E-A6D8-C8C38C3C8AFF}" srcOrd="0" destOrd="0" presId="urn:microsoft.com/office/officeart/2008/layout/HorizontalMultiLevelHierarchy"/>
    <dgm:cxn modelId="{DFF98048-3EA2-4DAC-9E72-088E099DE229}" type="presParOf" srcId="{279C0A41-C2C4-49D7-AA6D-5695648F7504}" destId="{1F6A2CE7-A362-4490-83EB-EEBE7DC9BF6F}" srcOrd="1" destOrd="0" presId="urn:microsoft.com/office/officeart/2008/layout/HorizontalMultiLevelHierarchy"/>
    <dgm:cxn modelId="{6F677A35-7385-4253-AA37-8A53C46C69F7}" type="presParOf" srcId="{0EFE3A2D-C5A5-47F2-9813-D479FF12EA4C}" destId="{9BCC6507-C915-45AF-9FE5-4C1C3AA069F0}" srcOrd="6" destOrd="0" presId="urn:microsoft.com/office/officeart/2008/layout/HorizontalMultiLevelHierarchy"/>
    <dgm:cxn modelId="{2A6F4C15-EDF7-4460-908E-E25B4E2E20EE}" type="presParOf" srcId="{9BCC6507-C915-45AF-9FE5-4C1C3AA069F0}" destId="{0CCFEB4C-1B73-4E42-8885-B1860988F742}" srcOrd="0" destOrd="0" presId="urn:microsoft.com/office/officeart/2008/layout/HorizontalMultiLevelHierarchy"/>
    <dgm:cxn modelId="{8CD54368-5CF0-4D60-A17B-9B225FCED45B}" type="presParOf" srcId="{0EFE3A2D-C5A5-47F2-9813-D479FF12EA4C}" destId="{CC3FBC07-DEF9-4841-98E8-DE91532CA5F8}" srcOrd="7" destOrd="0" presId="urn:microsoft.com/office/officeart/2008/layout/HorizontalMultiLevelHierarchy"/>
    <dgm:cxn modelId="{668BF04F-CEE4-4775-A32F-BFCFC46A4389}" type="presParOf" srcId="{CC3FBC07-DEF9-4841-98E8-DE91532CA5F8}" destId="{7A0C7B5A-B48E-45F3-BA9E-562E7705DEFD}" srcOrd="0" destOrd="0" presId="urn:microsoft.com/office/officeart/2008/layout/HorizontalMultiLevelHierarchy"/>
    <dgm:cxn modelId="{8876CB52-EF35-42E9-BCAE-20AD5F33D7E0}" type="presParOf" srcId="{CC3FBC07-DEF9-4841-98E8-DE91532CA5F8}" destId="{C209BC2D-6231-4EA1-91C3-DB171A9F4FD3}"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lvl1pPr algn="l">
              <a:defRPr/>
            </a:lvl1pPr>
          </a:lstStyle>
          <a:p>
            <a:fld id="{B01D8682-DFFA-4C45-B2A8-F3E95716021D}" type="datetimeFigureOut">
              <a:rPr lang="el-GR" smtClean="0"/>
              <a:pPr/>
              <a:t>9/11/2017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0D39748-1A1A-4BEB-9728-9D52506BA5DB}" type="slidenum">
              <a:rPr lang="el-GR" smtClean="0"/>
              <a:pPr/>
              <a:t>‹#›</a:t>
            </a:fld>
            <a:endParaRPr lang="el-G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04740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01D8682-DFFA-4C45-B2A8-F3E95716021D}" type="datetimeFigureOut">
              <a:rPr lang="el-GR" smtClean="0"/>
              <a:pPr/>
              <a:t>9/11/2017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0D39748-1A1A-4BEB-9728-9D52506BA5DB}" type="slidenum">
              <a:rPr lang="el-GR" smtClean="0"/>
              <a:pPr/>
              <a:t>‹#›</a:t>
            </a:fld>
            <a:endParaRPr lang="el-GR"/>
          </a:p>
        </p:txBody>
      </p:sp>
    </p:spTree>
    <p:extLst>
      <p:ext uri="{BB962C8B-B14F-4D97-AF65-F5344CB8AC3E}">
        <p14:creationId xmlns:p14="http://schemas.microsoft.com/office/powerpoint/2010/main" xmlns="" val="203819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01D8682-DFFA-4C45-B2A8-F3E95716021D}" type="datetimeFigureOut">
              <a:rPr lang="el-GR" smtClean="0"/>
              <a:pPr/>
              <a:t>9/11/2017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0D39748-1A1A-4BEB-9728-9D52506BA5DB}" type="slidenum">
              <a:rPr lang="el-GR" smtClean="0"/>
              <a:pPr/>
              <a:t>‹#›</a:t>
            </a:fld>
            <a:endParaRPr lang="el-G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3839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01D8682-DFFA-4C45-B2A8-F3E95716021D}" type="datetimeFigureOut">
              <a:rPr lang="el-GR" smtClean="0"/>
              <a:pPr/>
              <a:t>9/11/2017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0D39748-1A1A-4BEB-9728-9D52506BA5DB}" type="slidenum">
              <a:rPr lang="el-GR" smtClean="0"/>
              <a:pPr/>
              <a:t>‹#›</a:t>
            </a:fld>
            <a:endParaRPr lang="el-GR"/>
          </a:p>
        </p:txBody>
      </p:sp>
    </p:spTree>
    <p:extLst>
      <p:ext uri="{BB962C8B-B14F-4D97-AF65-F5344CB8AC3E}">
        <p14:creationId xmlns:p14="http://schemas.microsoft.com/office/powerpoint/2010/main" xmlns="" val="32818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01D8682-DFFA-4C45-B2A8-F3E95716021D}" type="datetimeFigureOut">
              <a:rPr lang="el-GR" smtClean="0"/>
              <a:pPr/>
              <a:t>9/11/2017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0D39748-1A1A-4BEB-9728-9D52506BA5DB}" type="slidenum">
              <a:rPr lang="el-GR" smtClean="0"/>
              <a:pPr/>
              <a:t>‹#›</a:t>
            </a:fld>
            <a:endParaRPr lang="el-G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02823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01D8682-DFFA-4C45-B2A8-F3E95716021D}" type="datetimeFigureOut">
              <a:rPr lang="el-GR" smtClean="0"/>
              <a:pPr/>
              <a:t>9/11/2017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0D39748-1A1A-4BEB-9728-9D52506BA5DB}" type="slidenum">
              <a:rPr lang="el-GR" smtClean="0"/>
              <a:pPr/>
              <a:t>‹#›</a:t>
            </a:fld>
            <a:endParaRPr lang="el-GR"/>
          </a:p>
        </p:txBody>
      </p:sp>
    </p:spTree>
    <p:extLst>
      <p:ext uri="{BB962C8B-B14F-4D97-AF65-F5344CB8AC3E}">
        <p14:creationId xmlns:p14="http://schemas.microsoft.com/office/powerpoint/2010/main" xmlns="" val="291583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l-GR"/>
              <a:t>Επεξεργασία στυλ υποδείγματος κειμένου</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01D8682-DFFA-4C45-B2A8-F3E95716021D}" type="datetimeFigureOut">
              <a:rPr lang="el-GR" smtClean="0"/>
              <a:pPr/>
              <a:t>9/11/2017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0D39748-1A1A-4BEB-9728-9D52506BA5DB}" type="slidenum">
              <a:rPr lang="el-GR" smtClean="0"/>
              <a:pPr/>
              <a:t>‹#›</a:t>
            </a:fld>
            <a:endParaRPr lang="el-GR"/>
          </a:p>
        </p:txBody>
      </p:sp>
    </p:spTree>
    <p:extLst>
      <p:ext uri="{BB962C8B-B14F-4D97-AF65-F5344CB8AC3E}">
        <p14:creationId xmlns:p14="http://schemas.microsoft.com/office/powerpoint/2010/main" xmlns="" val="47249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01D8682-DFFA-4C45-B2A8-F3E95716021D}" type="datetimeFigureOut">
              <a:rPr lang="el-GR" smtClean="0"/>
              <a:pPr/>
              <a:t>9/11/2017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0D39748-1A1A-4BEB-9728-9D52506BA5DB}" type="slidenum">
              <a:rPr lang="el-GR" smtClean="0"/>
              <a:pPr/>
              <a:t>‹#›</a:t>
            </a:fld>
            <a:endParaRPr lang="el-GR"/>
          </a:p>
        </p:txBody>
      </p:sp>
    </p:spTree>
    <p:extLst>
      <p:ext uri="{BB962C8B-B14F-4D97-AF65-F5344CB8AC3E}">
        <p14:creationId xmlns:p14="http://schemas.microsoft.com/office/powerpoint/2010/main" xmlns="" val="133786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D8682-DFFA-4C45-B2A8-F3E95716021D}" type="datetimeFigureOut">
              <a:rPr lang="el-GR" smtClean="0"/>
              <a:pPr/>
              <a:t>9/11/2017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0D39748-1A1A-4BEB-9728-9D52506BA5DB}" type="slidenum">
              <a:rPr lang="el-GR" smtClean="0"/>
              <a:pPr/>
              <a:t>‹#›</a:t>
            </a:fld>
            <a:endParaRPr lang="el-GR"/>
          </a:p>
        </p:txBody>
      </p:sp>
    </p:spTree>
    <p:extLst>
      <p:ext uri="{BB962C8B-B14F-4D97-AF65-F5344CB8AC3E}">
        <p14:creationId xmlns:p14="http://schemas.microsoft.com/office/powerpoint/2010/main" xmlns="" val="126074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01D8682-DFFA-4C45-B2A8-F3E95716021D}" type="datetimeFigureOut">
              <a:rPr lang="el-GR" smtClean="0"/>
              <a:pPr/>
              <a:t>9/11/2017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0D39748-1A1A-4BEB-9728-9D52506BA5DB}" type="slidenum">
              <a:rPr lang="el-GR" smtClean="0"/>
              <a:pPr/>
              <a:t>‹#›</a:t>
            </a:fld>
            <a:endParaRPr lang="el-GR"/>
          </a:p>
        </p:txBody>
      </p:sp>
    </p:spTree>
    <p:extLst>
      <p:ext uri="{BB962C8B-B14F-4D97-AF65-F5344CB8AC3E}">
        <p14:creationId xmlns:p14="http://schemas.microsoft.com/office/powerpoint/2010/main" xmlns="" val="2798562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01D8682-DFFA-4C45-B2A8-F3E95716021D}" type="datetimeFigureOut">
              <a:rPr lang="el-GR" smtClean="0"/>
              <a:pPr/>
              <a:t>9/11/2017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0D39748-1A1A-4BEB-9728-9D52506BA5DB}" type="slidenum">
              <a:rPr lang="el-GR" smtClean="0"/>
              <a:pPr/>
              <a:t>‹#›</a:t>
            </a:fld>
            <a:endParaRPr lang="el-G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8000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01D8682-DFFA-4C45-B2A8-F3E95716021D}" type="datetimeFigureOut">
              <a:rPr lang="el-GR" smtClean="0"/>
              <a:pPr/>
              <a:t>9/11/2017</a:t>
            </a:fld>
            <a:endParaRPr lang="el-G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l-G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0D39748-1A1A-4BEB-9728-9D52506BA5DB}" type="slidenum">
              <a:rPr lang="el-GR" smtClean="0"/>
              <a:pPr/>
              <a:t>‹#›</a:t>
            </a:fld>
            <a:endParaRPr lang="el-G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1732381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png"/><Relationship Id="rId2" Type="http://schemas.openxmlformats.org/officeDocument/2006/relationships/image" Target="../media/image24.jpe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jpe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A2D6AC9-B507-43F0-9A21-C6A4660AC43E}"/>
              </a:ext>
            </a:extLst>
          </p:cNvPr>
          <p:cNvSpPr>
            <a:spLocks noGrp="1"/>
          </p:cNvSpPr>
          <p:nvPr>
            <p:ph type="ctrTitle"/>
          </p:nvPr>
        </p:nvSpPr>
        <p:spPr/>
        <p:txBody>
          <a:bodyPr>
            <a:normAutofit fontScale="90000"/>
          </a:bodyPr>
          <a:lstStyle/>
          <a:p>
            <a:pPr marL="6350" marR="38735" indent="-6350">
              <a:lnSpc>
                <a:spcPct val="107000"/>
              </a:lnSpc>
              <a:spcAft>
                <a:spcPts val="0"/>
              </a:spcAft>
            </a:pPr>
            <a:r>
              <a:rPr lang="el-GR" sz="2200" dirty="0" err="1">
                <a:solidFill>
                  <a:srgbClr val="181717"/>
                </a:solidFill>
                <a:latin typeface="Times New Roman" panose="02020603050405020304" pitchFamily="18" charset="0"/>
                <a:ea typeface="Times New Roman" panose="02020603050405020304" pitchFamily="18" charset="0"/>
              </a:rPr>
              <a:t>Case</a:t>
            </a:r>
            <a:r>
              <a:rPr lang="el-GR" sz="2200" dirty="0">
                <a:solidFill>
                  <a:srgbClr val="181717"/>
                </a:solidFill>
                <a:latin typeface="Times New Roman" panose="02020603050405020304" pitchFamily="18" charset="0"/>
                <a:ea typeface="Times New Roman" panose="02020603050405020304" pitchFamily="18" charset="0"/>
              </a:rPr>
              <a:t> 25-2017: A 45-Year-Old </a:t>
            </a:r>
            <a:r>
              <a:rPr lang="el-GR" sz="2200" dirty="0" err="1">
                <a:solidFill>
                  <a:srgbClr val="181717"/>
                </a:solidFill>
                <a:latin typeface="Times New Roman" panose="02020603050405020304" pitchFamily="18" charset="0"/>
                <a:ea typeface="Times New Roman" panose="02020603050405020304" pitchFamily="18" charset="0"/>
              </a:rPr>
              <a:t>Man</a:t>
            </a:r>
            <a:r>
              <a:rPr lang="el-GR" sz="2200" dirty="0">
                <a:solidFill>
                  <a:srgbClr val="181717"/>
                </a:solidFill>
                <a:latin typeface="Times New Roman" panose="02020603050405020304" pitchFamily="18" charset="0"/>
                <a:ea typeface="Times New Roman" panose="02020603050405020304" pitchFamily="18" charset="0"/>
              </a:rPr>
              <a:t> </a:t>
            </a:r>
            <a:r>
              <a:rPr lang="el-GR" sz="2200" dirty="0" err="1">
                <a:solidFill>
                  <a:srgbClr val="181717"/>
                </a:solidFill>
                <a:latin typeface="Times New Roman" panose="02020603050405020304" pitchFamily="18" charset="0"/>
                <a:ea typeface="Times New Roman" panose="02020603050405020304" pitchFamily="18" charset="0"/>
              </a:rPr>
              <a:t>with</a:t>
            </a:r>
            <a:r>
              <a:rPr lang="el-GR" sz="2200" dirty="0">
                <a:solidFill>
                  <a:srgbClr val="181717"/>
                </a:solidFill>
                <a:latin typeface="Times New Roman" panose="02020603050405020304" pitchFamily="18" charset="0"/>
                <a:ea typeface="Times New Roman" panose="02020603050405020304" pitchFamily="18" charset="0"/>
              </a:rPr>
              <a:t> </a:t>
            </a:r>
            <a:br>
              <a:rPr lang="el-GR" sz="2200" dirty="0">
                <a:solidFill>
                  <a:srgbClr val="181717"/>
                </a:solidFill>
                <a:latin typeface="Times New Roman" panose="02020603050405020304" pitchFamily="18" charset="0"/>
                <a:ea typeface="Times New Roman" panose="02020603050405020304" pitchFamily="18" charset="0"/>
              </a:rPr>
            </a:br>
            <a:r>
              <a:rPr lang="el-GR" sz="2200" dirty="0" err="1">
                <a:solidFill>
                  <a:srgbClr val="181717"/>
                </a:solidFill>
                <a:latin typeface="Times New Roman" panose="02020603050405020304" pitchFamily="18" charset="0"/>
                <a:ea typeface="Times New Roman" panose="02020603050405020304" pitchFamily="18" charset="0"/>
              </a:rPr>
              <a:t>Headache</a:t>
            </a:r>
            <a:r>
              <a:rPr lang="el-GR" sz="2200" dirty="0">
                <a:solidFill>
                  <a:srgbClr val="181717"/>
                </a:solidFill>
                <a:latin typeface="Times New Roman" panose="02020603050405020304" pitchFamily="18" charset="0"/>
                <a:ea typeface="Times New Roman" panose="02020603050405020304" pitchFamily="18" charset="0"/>
              </a:rPr>
              <a:t>, </a:t>
            </a:r>
            <a:r>
              <a:rPr lang="el-GR" sz="2200" dirty="0" err="1">
                <a:solidFill>
                  <a:srgbClr val="181717"/>
                </a:solidFill>
                <a:latin typeface="Times New Roman" panose="02020603050405020304" pitchFamily="18" charset="0"/>
                <a:ea typeface="Times New Roman" panose="02020603050405020304" pitchFamily="18" charset="0"/>
              </a:rPr>
              <a:t>Fever</a:t>
            </a:r>
            <a:r>
              <a:rPr lang="el-GR" sz="2200" dirty="0">
                <a:solidFill>
                  <a:srgbClr val="181717"/>
                </a:solidFill>
                <a:latin typeface="Times New Roman" panose="02020603050405020304" pitchFamily="18" charset="0"/>
                <a:ea typeface="Times New Roman" panose="02020603050405020304" pitchFamily="18" charset="0"/>
              </a:rPr>
              <a:t>, and </a:t>
            </a:r>
            <a:r>
              <a:rPr lang="el-GR" sz="2200" dirty="0" err="1">
                <a:solidFill>
                  <a:srgbClr val="181717"/>
                </a:solidFill>
                <a:latin typeface="Times New Roman" panose="02020603050405020304" pitchFamily="18" charset="0"/>
                <a:ea typeface="Times New Roman" panose="02020603050405020304" pitchFamily="18" charset="0"/>
              </a:rPr>
              <a:t>Lymphadenopathy</a:t>
            </a:r>
            <a:r>
              <a:rPr lang="el-GR" sz="2800" dirty="0">
                <a:solidFill>
                  <a:srgbClr val="181717"/>
                </a:solidFill>
                <a:latin typeface="Times New Roman" panose="02020603050405020304" pitchFamily="18" charset="0"/>
                <a:ea typeface="Times New Roman" panose="02020603050405020304" pitchFamily="18" charset="0"/>
              </a:rPr>
              <a:t/>
            </a:r>
            <a:br>
              <a:rPr lang="el-GR" sz="2800" dirty="0">
                <a:solidFill>
                  <a:srgbClr val="181717"/>
                </a:solidFill>
                <a:latin typeface="Times New Roman" panose="02020603050405020304" pitchFamily="18" charset="0"/>
                <a:ea typeface="Times New Roman" panose="02020603050405020304" pitchFamily="18" charset="0"/>
              </a:rPr>
            </a:br>
            <a:endParaRPr lang="el-GR" dirty="0"/>
          </a:p>
        </p:txBody>
      </p:sp>
      <p:sp>
        <p:nvSpPr>
          <p:cNvPr id="3" name="Υπότιτλος 2">
            <a:extLst>
              <a:ext uri="{FF2B5EF4-FFF2-40B4-BE49-F238E27FC236}">
                <a16:creationId xmlns:a16="http://schemas.microsoft.com/office/drawing/2014/main" xmlns="" id="{EB54601A-A014-4F99-B394-C614280A9D5E}"/>
              </a:ext>
            </a:extLst>
          </p:cNvPr>
          <p:cNvSpPr>
            <a:spLocks noGrp="1"/>
          </p:cNvSpPr>
          <p:nvPr>
            <p:ph type="subTitle" idx="1"/>
          </p:nvPr>
        </p:nvSpPr>
        <p:spPr/>
        <p:txBody>
          <a:bodyPr/>
          <a:lstStyle/>
          <a:p>
            <a:endParaRPr lang="el-GR" dirty="0"/>
          </a:p>
        </p:txBody>
      </p:sp>
      <p:sp>
        <p:nvSpPr>
          <p:cNvPr id="8" name="Ορθογώνιο 7">
            <a:extLst>
              <a:ext uri="{FF2B5EF4-FFF2-40B4-BE49-F238E27FC236}">
                <a16:creationId xmlns:a16="http://schemas.microsoft.com/office/drawing/2014/main" xmlns="" id="{E1385AAA-2255-4FF8-989B-EE970B54C086}"/>
              </a:ext>
            </a:extLst>
          </p:cNvPr>
          <p:cNvSpPr/>
          <p:nvPr/>
        </p:nvSpPr>
        <p:spPr>
          <a:xfrm>
            <a:off x="2912561" y="101717"/>
            <a:ext cx="5015155" cy="487506"/>
          </a:xfrm>
          <a:prstGeom prst="rect">
            <a:avLst/>
          </a:prstGeom>
        </p:spPr>
        <p:txBody>
          <a:bodyPr wrap="none">
            <a:spAutoFit/>
          </a:bodyPr>
          <a:lstStyle/>
          <a:p>
            <a:pPr marR="38735" indent="146050" algn="ctr">
              <a:lnSpc>
                <a:spcPct val="107000"/>
              </a:lnSpc>
              <a:spcAft>
                <a:spcPts val="1110"/>
              </a:spcAft>
            </a:pPr>
            <a:r>
              <a:rPr lang="el-GR" sz="2400" i="1" dirty="0">
                <a:solidFill>
                  <a:srgbClr val="E4322B"/>
                </a:solidFill>
                <a:latin typeface="Times New Roman" panose="02020603050405020304" pitchFamily="18" charset="0"/>
                <a:ea typeface="Times New Roman" panose="02020603050405020304" pitchFamily="18" charset="0"/>
              </a:rPr>
              <a:t>The</a:t>
            </a:r>
            <a:r>
              <a:rPr lang="el-GR" sz="2400" dirty="0">
                <a:solidFill>
                  <a:srgbClr val="E4322B"/>
                </a:solidFill>
                <a:latin typeface="Times New Roman" panose="02020603050405020304" pitchFamily="18" charset="0"/>
                <a:ea typeface="Times New Roman" panose="02020603050405020304" pitchFamily="18" charset="0"/>
              </a:rPr>
              <a:t> </a:t>
            </a:r>
            <a:r>
              <a:rPr lang="el-GR" sz="2400" dirty="0" err="1">
                <a:solidFill>
                  <a:srgbClr val="E4322B"/>
                </a:solidFill>
                <a:latin typeface="Times New Roman" panose="02020603050405020304" pitchFamily="18" charset="0"/>
                <a:ea typeface="Times New Roman" panose="02020603050405020304" pitchFamily="18" charset="0"/>
              </a:rPr>
              <a:t>new</a:t>
            </a:r>
            <a:r>
              <a:rPr lang="el-GR" sz="2400" dirty="0">
                <a:solidFill>
                  <a:srgbClr val="E4322B"/>
                </a:solidFill>
                <a:latin typeface="Times New Roman" panose="02020603050405020304" pitchFamily="18" charset="0"/>
                <a:ea typeface="Times New Roman" panose="02020603050405020304" pitchFamily="18" charset="0"/>
              </a:rPr>
              <a:t> </a:t>
            </a:r>
            <a:r>
              <a:rPr lang="el-GR" sz="2400" dirty="0" err="1">
                <a:solidFill>
                  <a:srgbClr val="E4322B"/>
                </a:solidFill>
                <a:latin typeface="Times New Roman" panose="02020603050405020304" pitchFamily="18" charset="0"/>
                <a:ea typeface="Times New Roman" panose="02020603050405020304" pitchFamily="18" charset="0"/>
              </a:rPr>
              <a:t>england</a:t>
            </a:r>
            <a:r>
              <a:rPr lang="el-GR" sz="2400" dirty="0">
                <a:solidFill>
                  <a:srgbClr val="E4322B"/>
                </a:solidFill>
                <a:latin typeface="Times New Roman" panose="02020603050405020304" pitchFamily="18" charset="0"/>
                <a:ea typeface="Times New Roman" panose="02020603050405020304" pitchFamily="18" charset="0"/>
              </a:rPr>
              <a:t> </a:t>
            </a:r>
            <a:r>
              <a:rPr lang="el-GR" sz="2400" dirty="0" err="1">
                <a:solidFill>
                  <a:srgbClr val="E4322B"/>
                </a:solidFill>
                <a:latin typeface="Times New Roman" panose="02020603050405020304" pitchFamily="18" charset="0"/>
                <a:ea typeface="Times New Roman" panose="02020603050405020304" pitchFamily="18" charset="0"/>
              </a:rPr>
              <a:t>journal</a:t>
            </a:r>
            <a:r>
              <a:rPr lang="el-GR" sz="2400" dirty="0">
                <a:solidFill>
                  <a:srgbClr val="E4322B"/>
                </a:solidFill>
                <a:latin typeface="Times New Roman" panose="02020603050405020304" pitchFamily="18" charset="0"/>
                <a:ea typeface="Times New Roman" panose="02020603050405020304" pitchFamily="18" charset="0"/>
              </a:rPr>
              <a:t> </a:t>
            </a:r>
            <a:r>
              <a:rPr lang="el-GR" sz="2400" i="1" dirty="0">
                <a:solidFill>
                  <a:srgbClr val="E4322B"/>
                </a:solidFill>
                <a:latin typeface="Times New Roman" panose="02020603050405020304" pitchFamily="18" charset="0"/>
                <a:ea typeface="Times New Roman" panose="02020603050405020304" pitchFamily="18" charset="0"/>
              </a:rPr>
              <a:t>of</a:t>
            </a:r>
            <a:r>
              <a:rPr lang="el-GR" sz="2400" dirty="0">
                <a:solidFill>
                  <a:srgbClr val="E4322B"/>
                </a:solidFill>
                <a:latin typeface="Times New Roman" panose="02020603050405020304" pitchFamily="18" charset="0"/>
                <a:ea typeface="Times New Roman" panose="02020603050405020304" pitchFamily="18" charset="0"/>
              </a:rPr>
              <a:t> </a:t>
            </a:r>
            <a:r>
              <a:rPr lang="el-GR" sz="2400" dirty="0" err="1">
                <a:solidFill>
                  <a:srgbClr val="E4322B"/>
                </a:solidFill>
                <a:latin typeface="Times New Roman" panose="02020603050405020304" pitchFamily="18" charset="0"/>
                <a:ea typeface="Times New Roman" panose="02020603050405020304" pitchFamily="18" charset="0"/>
              </a:rPr>
              <a:t>medicine</a:t>
            </a:r>
            <a:endParaRPr lang="el-GR" sz="2400" dirty="0">
              <a:solidFill>
                <a:srgbClr val="181717"/>
              </a:solidFill>
              <a:effectLst/>
              <a:latin typeface="Times New Roman" panose="02020603050405020304" pitchFamily="18" charset="0"/>
              <a:ea typeface="Times New Roman" panose="02020603050405020304" pitchFamily="18" charset="0"/>
            </a:endParaRPr>
          </a:p>
        </p:txBody>
      </p:sp>
      <p:sp>
        <p:nvSpPr>
          <p:cNvPr id="9" name="Ορθογώνιο 8">
            <a:extLst>
              <a:ext uri="{FF2B5EF4-FFF2-40B4-BE49-F238E27FC236}">
                <a16:creationId xmlns:a16="http://schemas.microsoft.com/office/drawing/2014/main" xmlns="" id="{00C66558-720C-42B9-855E-E19C6C1238AB}"/>
              </a:ext>
            </a:extLst>
          </p:cNvPr>
          <p:cNvSpPr/>
          <p:nvPr/>
        </p:nvSpPr>
        <p:spPr>
          <a:xfrm>
            <a:off x="2912561" y="891858"/>
            <a:ext cx="5794117" cy="400110"/>
          </a:xfrm>
          <a:prstGeom prst="rect">
            <a:avLst/>
          </a:prstGeom>
        </p:spPr>
        <p:txBody>
          <a:bodyPr wrap="square">
            <a:spAutoFit/>
          </a:bodyPr>
          <a:lstStyle/>
          <a:p>
            <a:r>
              <a:rPr lang="el-GR" sz="2000" dirty="0" err="1">
                <a:solidFill>
                  <a:srgbClr val="E4322B"/>
                </a:solidFill>
                <a:latin typeface="Times New Roman" panose="02020603050405020304" pitchFamily="18" charset="0"/>
                <a:ea typeface="Times New Roman" panose="02020603050405020304" pitchFamily="18" charset="0"/>
              </a:rPr>
              <a:t>Case</a:t>
            </a:r>
            <a:r>
              <a:rPr lang="el-GR" sz="2000" dirty="0">
                <a:solidFill>
                  <a:srgbClr val="E4322B"/>
                </a:solidFill>
                <a:latin typeface="Times New Roman" panose="02020603050405020304" pitchFamily="18" charset="0"/>
                <a:ea typeface="Times New Roman" panose="02020603050405020304" pitchFamily="18" charset="0"/>
              </a:rPr>
              <a:t> </a:t>
            </a:r>
            <a:r>
              <a:rPr lang="el-GR" sz="2000" dirty="0" err="1">
                <a:solidFill>
                  <a:srgbClr val="E4322B"/>
                </a:solidFill>
                <a:latin typeface="Times New Roman" panose="02020603050405020304" pitchFamily="18" charset="0"/>
                <a:ea typeface="Times New Roman" panose="02020603050405020304" pitchFamily="18" charset="0"/>
              </a:rPr>
              <a:t>Records</a:t>
            </a:r>
            <a:r>
              <a:rPr lang="el-GR" sz="2000" dirty="0">
                <a:solidFill>
                  <a:srgbClr val="E4322B"/>
                </a:solidFill>
                <a:latin typeface="Times New Roman" panose="02020603050405020304" pitchFamily="18" charset="0"/>
                <a:ea typeface="Times New Roman" panose="02020603050405020304" pitchFamily="18" charset="0"/>
              </a:rPr>
              <a:t> </a:t>
            </a:r>
            <a:r>
              <a:rPr lang="el-GR" sz="2000" i="1" dirty="0">
                <a:solidFill>
                  <a:srgbClr val="E4322B"/>
                </a:solidFill>
                <a:latin typeface="Times New Roman" panose="02020603050405020304" pitchFamily="18" charset="0"/>
                <a:ea typeface="Times New Roman" panose="02020603050405020304" pitchFamily="18" charset="0"/>
              </a:rPr>
              <a:t>of the</a:t>
            </a:r>
            <a:r>
              <a:rPr lang="el-GR" sz="2000" dirty="0">
                <a:solidFill>
                  <a:srgbClr val="E4322B"/>
                </a:solidFill>
                <a:latin typeface="Times New Roman" panose="02020603050405020304" pitchFamily="18" charset="0"/>
                <a:ea typeface="Times New Roman" panose="02020603050405020304" pitchFamily="18" charset="0"/>
              </a:rPr>
              <a:t> </a:t>
            </a:r>
            <a:r>
              <a:rPr lang="el-GR" sz="2000" dirty="0" err="1">
                <a:solidFill>
                  <a:srgbClr val="E4322B"/>
                </a:solidFill>
                <a:latin typeface="Times New Roman" panose="02020603050405020304" pitchFamily="18" charset="0"/>
                <a:ea typeface="Times New Roman" panose="02020603050405020304" pitchFamily="18" charset="0"/>
              </a:rPr>
              <a:t>Massachusetts</a:t>
            </a:r>
            <a:r>
              <a:rPr lang="el-GR" sz="2000" dirty="0">
                <a:solidFill>
                  <a:srgbClr val="E4322B"/>
                </a:solidFill>
                <a:latin typeface="Times New Roman" panose="02020603050405020304" pitchFamily="18" charset="0"/>
                <a:ea typeface="Times New Roman" panose="02020603050405020304" pitchFamily="18" charset="0"/>
              </a:rPr>
              <a:t> General </a:t>
            </a:r>
            <a:r>
              <a:rPr lang="el-GR" sz="2000" dirty="0" err="1">
                <a:solidFill>
                  <a:srgbClr val="E4322B"/>
                </a:solidFill>
                <a:latin typeface="Times New Roman" panose="02020603050405020304" pitchFamily="18" charset="0"/>
                <a:ea typeface="Times New Roman" panose="02020603050405020304" pitchFamily="18" charset="0"/>
              </a:rPr>
              <a:t>Hospital</a:t>
            </a:r>
            <a:endParaRPr lang="el-GR" sz="2000" dirty="0"/>
          </a:p>
        </p:txBody>
      </p:sp>
      <p:pic>
        <p:nvPicPr>
          <p:cNvPr id="11" name="Picture 78">
            <a:extLst>
              <a:ext uri="{FF2B5EF4-FFF2-40B4-BE49-F238E27FC236}">
                <a16:creationId xmlns:a16="http://schemas.microsoft.com/office/drawing/2014/main" xmlns="" id="{DE7D7FB9-59DC-4498-A9AE-B25FE58DF4DE}"/>
              </a:ext>
            </a:extLst>
          </p:cNvPr>
          <p:cNvPicPr/>
          <p:nvPr/>
        </p:nvPicPr>
        <p:blipFill>
          <a:blip r:embed="rId2" cstate="print"/>
          <a:stretch>
            <a:fillRect/>
          </a:stretch>
        </p:blipFill>
        <p:spPr>
          <a:xfrm>
            <a:off x="4009293" y="1828800"/>
            <a:ext cx="3334042" cy="2428591"/>
          </a:xfrm>
          <a:prstGeom prst="rect">
            <a:avLst/>
          </a:prstGeom>
        </p:spPr>
      </p:pic>
    </p:spTree>
    <p:extLst>
      <p:ext uri="{BB962C8B-B14F-4D97-AF65-F5344CB8AC3E}">
        <p14:creationId xmlns:p14="http://schemas.microsoft.com/office/powerpoint/2010/main" xmlns="" val="1393756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xmlns="" id="{CEA1AB67-4724-494E-8722-28B45F08DC01}"/>
              </a:ext>
            </a:extLst>
          </p:cNvPr>
          <p:cNvSpPr>
            <a:spLocks noGrp="1"/>
          </p:cNvSpPr>
          <p:nvPr>
            <p:ph type="title"/>
          </p:nvPr>
        </p:nvSpPr>
        <p:spPr>
          <a:xfrm>
            <a:off x="773198" y="5433391"/>
            <a:ext cx="9720072" cy="212034"/>
          </a:xfrm>
        </p:spPr>
        <p:txBody>
          <a:bodyPr>
            <a:noAutofit/>
          </a:bodyPr>
          <a:lstStyle/>
          <a:p>
            <a:r>
              <a:rPr lang="el-GR" sz="2000" dirty="0">
                <a:latin typeface="Calibri" panose="020F0502020204030204" pitchFamily="34" charset="0"/>
                <a:cs typeface="Calibri" panose="020F0502020204030204" pitchFamily="34" charset="0"/>
              </a:rPr>
              <a:t>ΧΟΡΗΓΗΘΗΚΕ </a:t>
            </a:r>
            <a:r>
              <a:rPr lang="en-US" sz="2000" dirty="0">
                <a:latin typeface="Calibri" panose="020F0502020204030204" pitchFamily="34" charset="0"/>
                <a:cs typeface="Calibri" panose="020F0502020204030204" pitchFamily="34" charset="0"/>
              </a:rPr>
              <a:t>I.V. </a:t>
            </a:r>
            <a:r>
              <a:rPr lang="el-GR" sz="2000" dirty="0">
                <a:latin typeface="Calibri" panose="020F0502020204030204" pitchFamily="34" charset="0"/>
                <a:cs typeface="Calibri" panose="020F0502020204030204" pitchFamily="34" charset="0"/>
              </a:rPr>
              <a:t>ΜΟΡΦΙΝΗ ΚΑΙ ΛΟΡΑΖΕΠΑΜΗ ΚΑΙ ΠΡΑΓΜΑΤΟΠΟΙΗΘΗΚΕ ΟΣΦΥΟΝΩΤΙΑΙΑ ΠΑΡΑΚΕΝΤΗΣΗ</a:t>
            </a:r>
          </a:p>
        </p:txBody>
      </p:sp>
      <p:sp>
        <p:nvSpPr>
          <p:cNvPr id="5" name="Θέση περιεχομένου 4">
            <a:extLst>
              <a:ext uri="{FF2B5EF4-FFF2-40B4-BE49-F238E27FC236}">
                <a16:creationId xmlns:a16="http://schemas.microsoft.com/office/drawing/2014/main" xmlns="" id="{0F5C458F-66DB-43D8-8FD6-B804EBB7BB55}"/>
              </a:ext>
            </a:extLst>
          </p:cNvPr>
          <p:cNvSpPr>
            <a:spLocks noGrp="1"/>
          </p:cNvSpPr>
          <p:nvPr>
            <p:ph sz="half" idx="1"/>
          </p:nvPr>
        </p:nvSpPr>
        <p:spPr>
          <a:xfrm>
            <a:off x="878354" y="1186068"/>
            <a:ext cx="4754880" cy="3279915"/>
          </a:xfrm>
        </p:spPr>
        <p:txBody>
          <a:bodyPr/>
          <a:lstStyle/>
          <a:p>
            <a:pPr>
              <a:buFont typeface="Wingdings" panose="05000000000000000000" pitchFamily="2" charset="2"/>
              <a:buChar char="Ø"/>
            </a:pPr>
            <a:r>
              <a:rPr lang="el-GR" dirty="0"/>
              <a:t>ΦΥΣΙΚΗ ΕΞΕΤΑΣΗ</a:t>
            </a:r>
            <a:r>
              <a:rPr lang="en-US" dirty="0"/>
              <a:t>:</a:t>
            </a:r>
            <a:endParaRPr lang="el-GR" dirty="0"/>
          </a:p>
          <a:p>
            <a:pPr>
              <a:buFont typeface="Wingdings" panose="05000000000000000000" pitchFamily="2" charset="2"/>
              <a:buChar char="Ø"/>
            </a:pPr>
            <a:endParaRPr lang="el-GR" dirty="0"/>
          </a:p>
          <a:p>
            <a:pPr marL="0" indent="0">
              <a:buNone/>
            </a:pPr>
            <a:r>
              <a:rPr lang="el-GR" dirty="0"/>
              <a:t>ΔΙΑΠΙΣΤΩΝΕΤΑΙ (ΑΡ) ΟΜΩΝΥΜΗ ΗΜΙΑΝΟΨΙΑ</a:t>
            </a:r>
          </a:p>
          <a:p>
            <a:pPr marL="0" indent="0">
              <a:buNone/>
            </a:pPr>
            <a:endParaRPr lang="el-GR" dirty="0"/>
          </a:p>
          <a:p>
            <a:pPr marL="0" indent="0">
              <a:buNone/>
            </a:pPr>
            <a:r>
              <a:rPr lang="el-GR" dirty="0"/>
              <a:t>ΛΟΙΠΑ ΧΩΡΙΣ ΜΕΤΑΒΟΛΗ</a:t>
            </a:r>
          </a:p>
        </p:txBody>
      </p:sp>
      <p:sp>
        <p:nvSpPr>
          <p:cNvPr id="6" name="Θέση περιεχομένου 5">
            <a:extLst>
              <a:ext uri="{FF2B5EF4-FFF2-40B4-BE49-F238E27FC236}">
                <a16:creationId xmlns:a16="http://schemas.microsoft.com/office/drawing/2014/main" xmlns="" id="{9AD60208-87E9-4FC1-A840-DABB92A726DA}"/>
              </a:ext>
            </a:extLst>
          </p:cNvPr>
          <p:cNvSpPr>
            <a:spLocks noGrp="1"/>
          </p:cNvSpPr>
          <p:nvPr>
            <p:ph sz="half" idx="2"/>
          </p:nvPr>
        </p:nvSpPr>
        <p:spPr>
          <a:xfrm>
            <a:off x="5989320" y="1186069"/>
            <a:ext cx="4754880" cy="3664227"/>
          </a:xfrm>
        </p:spPr>
        <p:txBody>
          <a:bodyPr/>
          <a:lstStyle/>
          <a:p>
            <a:pPr>
              <a:buFont typeface="Wingdings" panose="05000000000000000000" pitchFamily="2" charset="2"/>
              <a:buChar char="Ø"/>
            </a:pPr>
            <a:r>
              <a:rPr lang="el-GR" dirty="0"/>
              <a:t>ΖΩΤΙΚΑ ΣΗΜΕΙΑ</a:t>
            </a:r>
            <a:r>
              <a:rPr lang="en-US" dirty="0"/>
              <a:t>:</a:t>
            </a:r>
            <a:endParaRPr lang="el-GR" dirty="0"/>
          </a:p>
          <a:p>
            <a:pPr>
              <a:buFont typeface="Wingdings" panose="05000000000000000000" pitchFamily="2" charset="2"/>
              <a:buChar char="Ø"/>
            </a:pPr>
            <a:endParaRPr lang="el-GR" dirty="0"/>
          </a:p>
          <a:p>
            <a:pPr marL="0" indent="0">
              <a:buNone/>
            </a:pPr>
            <a:r>
              <a:rPr lang="el-GR" dirty="0"/>
              <a:t>Α.Π. 121/79 </a:t>
            </a:r>
            <a:r>
              <a:rPr lang="en-US" dirty="0">
                <a:latin typeface="Calibri" panose="020F0502020204030204" pitchFamily="34" charset="0"/>
                <a:cs typeface="Calibri" panose="020F0502020204030204" pitchFamily="34" charset="0"/>
              </a:rPr>
              <a:t>mmHg</a:t>
            </a:r>
            <a:endParaRPr lang="el-GR"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HR 81/min</a:t>
            </a:r>
          </a:p>
          <a:p>
            <a:pPr marL="0" indent="0">
              <a:buNone/>
            </a:pPr>
            <a:r>
              <a:rPr lang="en-US" dirty="0">
                <a:latin typeface="Calibri" panose="020F0502020204030204" pitchFamily="34" charset="0"/>
                <a:cs typeface="Calibri" panose="020F0502020204030204" pitchFamily="34" charset="0"/>
              </a:rPr>
              <a:t>Sat 95%</a:t>
            </a:r>
            <a:r>
              <a:rPr lang="en-US" dirty="0">
                <a:solidFill>
                  <a:srgbClr val="2E2B21"/>
                </a:solidFill>
                <a:latin typeface="Calibri" panose="020F0502020204030204" pitchFamily="34" charset="0"/>
                <a:cs typeface="Calibri" panose="020F0502020204030204" pitchFamily="34" charset="0"/>
              </a:rPr>
              <a:t> (fiO</a:t>
            </a:r>
            <a:r>
              <a:rPr lang="en-US" sz="1800" dirty="0">
                <a:solidFill>
                  <a:srgbClr val="2E2B21"/>
                </a:solidFill>
                <a:latin typeface="Calibri" panose="020F0502020204030204" pitchFamily="34" charset="0"/>
                <a:cs typeface="Calibri" panose="020F0502020204030204" pitchFamily="34" charset="0"/>
              </a:rPr>
              <a:t>2 </a:t>
            </a:r>
            <a:r>
              <a:rPr lang="en-US" sz="2000" dirty="0">
                <a:solidFill>
                  <a:srgbClr val="2E2B21"/>
                </a:solidFill>
                <a:latin typeface="Calibri" panose="020F0502020204030204" pitchFamily="34" charset="0"/>
                <a:cs typeface="Calibri" panose="020F0502020204030204" pitchFamily="34" charset="0"/>
              </a:rPr>
              <a:t>21%)</a:t>
            </a:r>
          </a:p>
          <a:p>
            <a:pPr marL="0" indent="0">
              <a:buNone/>
            </a:pPr>
            <a:r>
              <a:rPr lang="el-GR" sz="2000" dirty="0">
                <a:solidFill>
                  <a:srgbClr val="2E2B21"/>
                </a:solidFill>
                <a:latin typeface="Calibri" panose="020F0502020204030204" pitchFamily="34" charset="0"/>
                <a:cs typeface="Calibri" panose="020F0502020204030204" pitchFamily="34" charset="0"/>
              </a:rPr>
              <a:t>ΑΝΑΠΝΟΕΣ 20/</a:t>
            </a:r>
            <a:r>
              <a:rPr lang="en-US" sz="2000" dirty="0">
                <a:solidFill>
                  <a:srgbClr val="2E2B21"/>
                </a:solidFill>
                <a:latin typeface="Calibri" panose="020F0502020204030204" pitchFamily="34" charset="0"/>
                <a:cs typeface="Calibri" panose="020F0502020204030204" pitchFamily="34" charset="0"/>
              </a:rPr>
              <a:t>min</a:t>
            </a:r>
            <a:endParaRPr lang="el-GR" dirty="0">
              <a:latin typeface="Calibri" panose="020F0502020204030204" pitchFamily="34" charset="0"/>
              <a:cs typeface="Calibri" panose="020F0502020204030204" pitchFamily="34" charset="0"/>
            </a:endParaRPr>
          </a:p>
          <a:p>
            <a:pPr marL="0" indent="0">
              <a:buNone/>
            </a:pPr>
            <a:r>
              <a:rPr lang="el-GR" dirty="0"/>
              <a:t>ΘΕΡΜΟΚΡΑΣΙΑ 39.2˚</a:t>
            </a:r>
            <a:r>
              <a:rPr lang="en-US" dirty="0">
                <a:latin typeface="Calibri" panose="020F0502020204030204" pitchFamily="34" charset="0"/>
                <a:cs typeface="Calibri" panose="020F0502020204030204" pitchFamily="34" charset="0"/>
              </a:rPr>
              <a:t>C</a:t>
            </a: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126082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xmlns="" id="{4C928D67-E502-4F13-801D-5B5CB1BE191A}"/>
              </a:ext>
            </a:extLst>
          </p:cNvPr>
          <p:cNvSpPr>
            <a:spLocks noGrp="1"/>
          </p:cNvSpPr>
          <p:nvPr>
            <p:ph type="title"/>
          </p:nvPr>
        </p:nvSpPr>
        <p:spPr>
          <a:xfrm>
            <a:off x="1024128" y="585217"/>
            <a:ext cx="9720072" cy="156906"/>
          </a:xfrm>
        </p:spPr>
        <p:txBody>
          <a:bodyPr>
            <a:normAutofit fontScale="90000"/>
          </a:bodyPr>
          <a:lstStyle/>
          <a:p>
            <a:endParaRPr lang="el-GR" dirty="0"/>
          </a:p>
        </p:txBody>
      </p:sp>
      <p:sp>
        <p:nvSpPr>
          <p:cNvPr id="6" name="Θέση περιεχομένου 5">
            <a:extLst>
              <a:ext uri="{FF2B5EF4-FFF2-40B4-BE49-F238E27FC236}">
                <a16:creationId xmlns:a16="http://schemas.microsoft.com/office/drawing/2014/main" xmlns="" id="{8B39427F-92BD-47EE-B7CB-D58F53654B96}"/>
              </a:ext>
            </a:extLst>
          </p:cNvPr>
          <p:cNvSpPr>
            <a:spLocks noGrp="1"/>
          </p:cNvSpPr>
          <p:nvPr>
            <p:ph idx="1"/>
          </p:nvPr>
        </p:nvSpPr>
        <p:spPr>
          <a:xfrm>
            <a:off x="1024128" y="291548"/>
            <a:ext cx="9720071" cy="6308035"/>
          </a:xfrm>
        </p:spPr>
        <p:txBody>
          <a:bodyPr>
            <a:normAutofit lnSpcReduction="10000"/>
          </a:bodyPr>
          <a:lstStyle/>
          <a:p>
            <a:r>
              <a:rPr lang="el-GR" dirty="0"/>
              <a:t>ΑΠΟΤΕΛΕΣΜΑΤΑ ΟΝΠ</a:t>
            </a:r>
            <a:r>
              <a:rPr lang="en-US" dirty="0"/>
              <a:t>:</a:t>
            </a:r>
            <a:endParaRPr lang="el-GR" dirty="0"/>
          </a:p>
          <a:p>
            <a:endParaRPr lang="el-GR" dirty="0"/>
          </a:p>
          <a:p>
            <a:endParaRPr lang="el-GR" dirty="0"/>
          </a:p>
          <a:p>
            <a:endParaRPr lang="el-GR" dirty="0"/>
          </a:p>
          <a:p>
            <a:endParaRPr lang="el-GR" dirty="0"/>
          </a:p>
          <a:p>
            <a:endParaRPr lang="el-GR" dirty="0"/>
          </a:p>
          <a:p>
            <a:endParaRPr lang="el-GR" dirty="0"/>
          </a:p>
          <a:p>
            <a:r>
              <a:rPr lang="el-GR" dirty="0"/>
              <a:t>ΜΕΤΑ ΤΗ ΛΗΨΗ ΚΑΛΛΙΕΡΓΕΙΩΝ ΑΙΜΑΤΟΣ, Ο ΑΣΘΕΝΗΣ ΤΕΘΗΚΕ ΣΕ ΤΡΙΠΛΗ</a:t>
            </a:r>
            <a:r>
              <a:rPr lang="en-US" dirty="0">
                <a:latin typeface="Calibri" panose="020F0502020204030204" pitchFamily="34" charset="0"/>
                <a:cs typeface="Calibri" panose="020F0502020204030204" pitchFamily="34" charset="0"/>
              </a:rPr>
              <a:t> I.V.</a:t>
            </a:r>
            <a:r>
              <a:rPr lang="el-GR" dirty="0">
                <a:latin typeface="Calibri" panose="020F0502020204030204" pitchFamily="34" charset="0"/>
                <a:cs typeface="Calibri" panose="020F0502020204030204" pitchFamily="34" charset="0"/>
              </a:rPr>
              <a:t> </a:t>
            </a:r>
            <a:r>
              <a:rPr lang="el-GR" dirty="0"/>
              <a:t>ΑΝΤΙΒΙΟΤΙΚΗ ΑΓΩΓΗ ΜΕ ΒΑΝΚΟΜΥΚΙΝΗ, ΚΕΦΤΡΙΑΞΟΝΗ ΚΑΙ ΑΚΥΚΛΟΒΙΡΗ</a:t>
            </a:r>
            <a:r>
              <a:rPr lang="en-US" dirty="0"/>
              <a:t> </a:t>
            </a:r>
            <a:r>
              <a:rPr lang="el-GR" dirty="0"/>
              <a:t>ΩΣ ΕΠΙ ΜΗΝΙΓΓΙΤΙΔΑΣ.</a:t>
            </a:r>
          </a:p>
          <a:p>
            <a:r>
              <a:rPr lang="el-GR" dirty="0"/>
              <a:t>ΤΗΝ ΕΠΟΜΕΝΗ ΜΕΡΑ ΕΜΦΑΝΙΣΕ ΤΡΑΧΗΛΙΚΗ-ΟΠΙΣΘΟΩΤΙΑΙΑ-ΥΠΕΡΚΛΕΙΔΙΑ-ΜΑΣΧΑΛΙΚΗ-ΒΟΥΒΩΝΙΚΗ ΑΝΩΔΥΝΗ ΛΕΜΦΑΔΕΝΟΠΑΘΕΙΑ, ΧΩΡΙΣ ΣΠΛΗΝΟΜΕΓΑΛΙΑ, ΜΕ ΘΕΡΜΟΚΡΑΣΙΑ ΕΩΣ ΚΑΙ 38˚</a:t>
            </a:r>
            <a:r>
              <a:rPr lang="en-US" dirty="0">
                <a:latin typeface="Calibri" panose="020F0502020204030204" pitchFamily="34" charset="0"/>
                <a:cs typeface="Calibri" panose="020F0502020204030204" pitchFamily="34" charset="0"/>
              </a:rPr>
              <a:t>C</a:t>
            </a:r>
            <a:r>
              <a:rPr lang="el-GR" dirty="0">
                <a:latin typeface="Calibri" panose="020F0502020204030204" pitchFamily="34" charset="0"/>
                <a:cs typeface="Calibri" panose="020F0502020204030204" pitchFamily="34" charset="0"/>
              </a:rPr>
              <a:t>.</a:t>
            </a:r>
          </a:p>
          <a:p>
            <a:r>
              <a:rPr lang="el-GR" dirty="0">
                <a:latin typeface="Calibri" panose="020F0502020204030204" pitchFamily="34" charset="0"/>
                <a:cs typeface="Calibri" panose="020F0502020204030204" pitchFamily="34" charset="0"/>
              </a:rPr>
              <a:t>ΓΕΝΙΚΗ ΟΥΡΩΝ</a:t>
            </a:r>
            <a:r>
              <a:rPr lang="en-US" dirty="0">
                <a:latin typeface="Calibri" panose="020F0502020204030204" pitchFamily="34" charset="0"/>
                <a:cs typeface="Calibri" panose="020F0502020204030204" pitchFamily="34" charset="0"/>
              </a:rPr>
              <a:t>: pH 5, EB 1017, (2+) </a:t>
            </a:r>
            <a:r>
              <a:rPr lang="el-GR" dirty="0">
                <a:latin typeface="Calibri" panose="020F0502020204030204" pitchFamily="34" charset="0"/>
                <a:cs typeface="Calibri" panose="020F0502020204030204" pitchFamily="34" charset="0"/>
              </a:rPr>
              <a:t>ΟΥΡΟΧΟΛΙΝΟΓΟΝΟ, ΘΟΛΗ ΟΨΗ</a:t>
            </a:r>
          </a:p>
          <a:p>
            <a:r>
              <a:rPr lang="el-GR" dirty="0">
                <a:latin typeface="Calibri" panose="020F0502020204030204" pitchFamily="34" charset="0"/>
                <a:cs typeface="Calibri" panose="020F0502020204030204" pitchFamily="34" charset="0"/>
              </a:rPr>
              <a:t>ΚΑΛΛΙΕΡΓΕΙΑ ΑΙΜΑΤΟΣ/ΕΝΥ (-)</a:t>
            </a:r>
          </a:p>
        </p:txBody>
      </p:sp>
      <p:graphicFrame>
        <p:nvGraphicFramePr>
          <p:cNvPr id="7" name="Πίνακας 6">
            <a:extLst>
              <a:ext uri="{FF2B5EF4-FFF2-40B4-BE49-F238E27FC236}">
                <a16:creationId xmlns:a16="http://schemas.microsoft.com/office/drawing/2014/main" xmlns="" id="{1BA29141-F2D4-4553-9386-CE23EA127350}"/>
              </a:ext>
            </a:extLst>
          </p:cNvPr>
          <p:cNvGraphicFramePr>
            <a:graphicFrameLocks noGrp="1"/>
          </p:cNvGraphicFramePr>
          <p:nvPr>
            <p:extLst>
              <p:ext uri="{D42A27DB-BD31-4B8C-83A1-F6EECF244321}">
                <p14:modId xmlns:p14="http://schemas.microsoft.com/office/powerpoint/2010/main" xmlns="" val="4246902265"/>
              </p:ext>
            </p:extLst>
          </p:nvPr>
        </p:nvGraphicFramePr>
        <p:xfrm>
          <a:off x="2032000" y="742124"/>
          <a:ext cx="8128000" cy="2497585"/>
        </p:xfrm>
        <a:graphic>
          <a:graphicData uri="http://schemas.openxmlformats.org/drawingml/2006/table">
            <a:tbl>
              <a:tblPr firstRow="1" bandRow="1">
                <a:tableStyleId>{8A107856-5554-42FB-B03E-39F5DBC370BA}</a:tableStyleId>
              </a:tblPr>
              <a:tblGrid>
                <a:gridCol w="4143513">
                  <a:extLst>
                    <a:ext uri="{9D8B030D-6E8A-4147-A177-3AD203B41FA5}">
                      <a16:colId xmlns:a16="http://schemas.microsoft.com/office/drawing/2014/main" xmlns="" val="1047353321"/>
                    </a:ext>
                  </a:extLst>
                </a:gridCol>
                <a:gridCol w="3984487">
                  <a:extLst>
                    <a:ext uri="{9D8B030D-6E8A-4147-A177-3AD203B41FA5}">
                      <a16:colId xmlns:a16="http://schemas.microsoft.com/office/drawing/2014/main" xmlns="" val="2823925810"/>
                    </a:ext>
                  </a:extLst>
                </a:gridCol>
              </a:tblGrid>
              <a:tr h="426365">
                <a:tc>
                  <a:txBody>
                    <a:bodyPr/>
                    <a:lstStyle/>
                    <a:p>
                      <a:r>
                        <a:rPr lang="el-GR" dirty="0"/>
                        <a:t>ΟΨΗ</a:t>
                      </a:r>
                    </a:p>
                  </a:txBody>
                  <a:tcPr/>
                </a:tc>
                <a:tc>
                  <a:txBody>
                    <a:bodyPr/>
                    <a:lstStyle/>
                    <a:p>
                      <a:r>
                        <a:rPr lang="el-GR" dirty="0"/>
                        <a:t>ΔΙΑΥΓΗΣ</a:t>
                      </a:r>
                    </a:p>
                  </a:txBody>
                  <a:tcPr/>
                </a:tc>
                <a:extLst>
                  <a:ext uri="{0D108BD9-81ED-4DB2-BD59-A6C34878D82A}">
                    <a16:rowId xmlns:a16="http://schemas.microsoft.com/office/drawing/2014/main" xmlns="" val="3031969032"/>
                  </a:ext>
                </a:extLst>
              </a:tr>
              <a:tr h="426365">
                <a:tc>
                  <a:txBody>
                    <a:bodyPr/>
                    <a:lstStyle/>
                    <a:p>
                      <a:r>
                        <a:rPr lang="el-GR" b="1" dirty="0"/>
                        <a:t>ΠΙΕΣΗ ΔΙΑΝΟΙΞΗΣ </a:t>
                      </a:r>
                      <a:r>
                        <a:rPr lang="el-GR" dirty="0"/>
                        <a:t>(</a:t>
                      </a:r>
                      <a:r>
                        <a:rPr lang="el-GR" dirty="0" err="1"/>
                        <a:t>κ.φ</a:t>
                      </a:r>
                      <a:r>
                        <a:rPr lang="el-GR" dirty="0"/>
                        <a:t>. 70-180 </a:t>
                      </a:r>
                      <a:r>
                        <a:rPr lang="en-US" dirty="0"/>
                        <a:t>mm H</a:t>
                      </a:r>
                      <a:r>
                        <a:rPr lang="en-US" sz="1400" dirty="0"/>
                        <a:t>2</a:t>
                      </a:r>
                      <a:r>
                        <a:rPr lang="en-US" sz="1800" dirty="0">
                          <a:latin typeface="+mn-lt"/>
                          <a:cs typeface="Calibri" panose="020F0502020204030204" pitchFamily="34" charset="0"/>
                        </a:rPr>
                        <a:t>O</a:t>
                      </a:r>
                      <a:r>
                        <a:rPr lang="el-GR" sz="1800" dirty="0">
                          <a:latin typeface="+mn-lt"/>
                          <a:cs typeface="Calibri" panose="020F0502020204030204" pitchFamily="34" charset="0"/>
                        </a:rPr>
                        <a:t>)</a:t>
                      </a:r>
                      <a:endParaRPr lang="el-GR" sz="1800" dirty="0"/>
                    </a:p>
                  </a:txBody>
                  <a:tcPr/>
                </a:tc>
                <a:tc>
                  <a:txBody>
                    <a:bodyPr/>
                    <a:lstStyle/>
                    <a:p>
                      <a:r>
                        <a:rPr lang="el-GR" b="1" dirty="0"/>
                        <a:t>240</a:t>
                      </a:r>
                      <a:endParaRPr lang="el-GR" b="1" dirty="0">
                        <a:latin typeface="+mn-lt"/>
                      </a:endParaRPr>
                    </a:p>
                  </a:txBody>
                  <a:tcPr/>
                </a:tc>
                <a:extLst>
                  <a:ext uri="{0D108BD9-81ED-4DB2-BD59-A6C34878D82A}">
                    <a16:rowId xmlns:a16="http://schemas.microsoft.com/office/drawing/2014/main" xmlns="" val="428148926"/>
                  </a:ext>
                </a:extLst>
              </a:tr>
              <a:tr h="426365">
                <a:tc>
                  <a:txBody>
                    <a:bodyPr/>
                    <a:lstStyle/>
                    <a:p>
                      <a:r>
                        <a:rPr lang="el-GR" b="1" dirty="0"/>
                        <a:t>ΠΡΩΤΕΪΝΗ</a:t>
                      </a:r>
                      <a:r>
                        <a:rPr lang="en-US" dirty="0"/>
                        <a:t> (</a:t>
                      </a:r>
                      <a:r>
                        <a:rPr lang="el-GR" dirty="0" err="1"/>
                        <a:t>κ.φ</a:t>
                      </a:r>
                      <a:r>
                        <a:rPr lang="el-GR" dirty="0"/>
                        <a:t>. 5-55 </a:t>
                      </a:r>
                      <a:r>
                        <a:rPr lang="en-US" dirty="0"/>
                        <a:t>mg/dl)</a:t>
                      </a:r>
                      <a:endParaRPr lang="el-GR" dirty="0"/>
                    </a:p>
                  </a:txBody>
                  <a:tcPr/>
                </a:tc>
                <a:tc>
                  <a:txBody>
                    <a:bodyPr/>
                    <a:lstStyle/>
                    <a:p>
                      <a:r>
                        <a:rPr lang="el-GR" b="1" dirty="0"/>
                        <a:t>124</a:t>
                      </a:r>
                    </a:p>
                  </a:txBody>
                  <a:tcPr/>
                </a:tc>
                <a:extLst>
                  <a:ext uri="{0D108BD9-81ED-4DB2-BD59-A6C34878D82A}">
                    <a16:rowId xmlns:a16="http://schemas.microsoft.com/office/drawing/2014/main" xmlns="" val="4148309137"/>
                  </a:ext>
                </a:extLst>
              </a:tr>
              <a:tr h="426365">
                <a:tc>
                  <a:txBody>
                    <a:bodyPr/>
                    <a:lstStyle/>
                    <a:p>
                      <a:r>
                        <a:rPr lang="el-GR" b="1" dirty="0"/>
                        <a:t>ΓΛΥΚΟΖΗ</a:t>
                      </a:r>
                      <a:r>
                        <a:rPr lang="el-GR" dirty="0"/>
                        <a:t> (</a:t>
                      </a:r>
                      <a:r>
                        <a:rPr lang="el-GR" dirty="0" err="1"/>
                        <a:t>κ.φ</a:t>
                      </a:r>
                      <a:r>
                        <a:rPr lang="el-GR" dirty="0"/>
                        <a:t>. 50-75 </a:t>
                      </a:r>
                      <a:r>
                        <a:rPr lang="en-US" dirty="0"/>
                        <a:t>mg/dl)</a:t>
                      </a:r>
                      <a:endParaRPr lang="el-GR" dirty="0"/>
                    </a:p>
                  </a:txBody>
                  <a:tcPr/>
                </a:tc>
                <a:tc>
                  <a:txBody>
                    <a:bodyPr/>
                    <a:lstStyle/>
                    <a:p>
                      <a:r>
                        <a:rPr lang="el-GR" b="1" dirty="0"/>
                        <a:t>49</a:t>
                      </a:r>
                    </a:p>
                  </a:txBody>
                  <a:tcPr/>
                </a:tc>
                <a:extLst>
                  <a:ext uri="{0D108BD9-81ED-4DB2-BD59-A6C34878D82A}">
                    <a16:rowId xmlns:a16="http://schemas.microsoft.com/office/drawing/2014/main" xmlns="" val="3344655630"/>
                  </a:ext>
                </a:extLst>
              </a:tr>
              <a:tr h="359583">
                <a:tc>
                  <a:txBody>
                    <a:bodyPr/>
                    <a:lstStyle/>
                    <a:p>
                      <a:r>
                        <a:rPr lang="el-GR" b="1" dirty="0"/>
                        <a:t>ΚΥΤΤΑΡΑ/μ</a:t>
                      </a:r>
                      <a:r>
                        <a:rPr lang="en-US" b="1" dirty="0"/>
                        <a:t>L</a:t>
                      </a:r>
                      <a:endParaRPr lang="el-GR" b="1" dirty="0"/>
                    </a:p>
                  </a:txBody>
                  <a:tcPr/>
                </a:tc>
                <a:tc>
                  <a:txBody>
                    <a:bodyPr/>
                    <a:lstStyle/>
                    <a:p>
                      <a:r>
                        <a:rPr lang="el-GR" b="1" dirty="0"/>
                        <a:t>3 ΛΕΜΦΟΚΥΤΤΑΡΑ</a:t>
                      </a:r>
                    </a:p>
                  </a:txBody>
                  <a:tcPr/>
                </a:tc>
                <a:extLst>
                  <a:ext uri="{0D108BD9-81ED-4DB2-BD59-A6C34878D82A}">
                    <a16:rowId xmlns:a16="http://schemas.microsoft.com/office/drawing/2014/main" xmlns="" val="4002969601"/>
                  </a:ext>
                </a:extLst>
              </a:tr>
              <a:tr h="426365">
                <a:tc>
                  <a:txBody>
                    <a:bodyPr/>
                    <a:lstStyle/>
                    <a:p>
                      <a:r>
                        <a:rPr lang="en-US" b="1" dirty="0"/>
                        <a:t>GRAM </a:t>
                      </a:r>
                      <a:r>
                        <a:rPr lang="el-GR" b="1" dirty="0"/>
                        <a:t>ΧΡΩΣΗ</a:t>
                      </a:r>
                    </a:p>
                  </a:txBody>
                  <a:tcPr/>
                </a:tc>
                <a:tc>
                  <a:txBody>
                    <a:bodyPr/>
                    <a:lstStyle/>
                    <a:p>
                      <a:r>
                        <a:rPr lang="el-GR" b="1" dirty="0"/>
                        <a:t>(-)</a:t>
                      </a:r>
                    </a:p>
                  </a:txBody>
                  <a:tcPr/>
                </a:tc>
                <a:extLst>
                  <a:ext uri="{0D108BD9-81ED-4DB2-BD59-A6C34878D82A}">
                    <a16:rowId xmlns:a16="http://schemas.microsoft.com/office/drawing/2014/main" xmlns="" val="3775910050"/>
                  </a:ext>
                </a:extLst>
              </a:tr>
            </a:tbl>
          </a:graphicData>
        </a:graphic>
      </p:graphicFrame>
    </p:spTree>
    <p:extLst>
      <p:ext uri="{BB962C8B-B14F-4D97-AF65-F5344CB8AC3E}">
        <p14:creationId xmlns:p14="http://schemas.microsoft.com/office/powerpoint/2010/main" xmlns="" val="2279403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3A2DBFA-2A23-4C7B-BF8A-2EC61083B0FB}"/>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xmlns="" id="{0D43882E-A976-4FBD-9ADE-6DF922F181C9}"/>
              </a:ext>
            </a:extLst>
          </p:cNvPr>
          <p:cNvSpPr>
            <a:spLocks noGrp="1"/>
          </p:cNvSpPr>
          <p:nvPr>
            <p:ph idx="1"/>
          </p:nvPr>
        </p:nvSpPr>
        <p:spPr/>
        <p:txBody>
          <a:bodyPr/>
          <a:lstStyle/>
          <a:p>
            <a:endParaRPr lang="el-GR"/>
          </a:p>
        </p:txBody>
      </p:sp>
      <p:pic>
        <p:nvPicPr>
          <p:cNvPr id="4" name="Picture 2" descr="C:\Users\pathologiki_b_iatroi\Desktop\GJKFGKFGKGF.jpg">
            <a:extLst>
              <a:ext uri="{FF2B5EF4-FFF2-40B4-BE49-F238E27FC236}">
                <a16:creationId xmlns:a16="http://schemas.microsoft.com/office/drawing/2014/main" xmlns="" id="{BA51F5E2-947A-4E65-8CAF-18F1B5A39087}"/>
              </a:ext>
            </a:extLst>
          </p:cNvPr>
          <p:cNvPicPr>
            <a:picLocks noChangeAspect="1" noChangeArrowheads="1"/>
          </p:cNvPicPr>
          <p:nvPr/>
        </p:nvPicPr>
        <p:blipFill>
          <a:blip r:embed="rId2" cstate="print"/>
          <a:srcRect/>
          <a:stretch>
            <a:fillRect/>
          </a:stretch>
        </p:blipFill>
        <p:spPr bwMode="auto">
          <a:xfrm>
            <a:off x="0" y="0"/>
            <a:ext cx="11032067" cy="6858000"/>
          </a:xfrm>
          <a:prstGeom prst="rect">
            <a:avLst/>
          </a:prstGeom>
          <a:noFill/>
        </p:spPr>
      </p:pic>
      <p:sp>
        <p:nvSpPr>
          <p:cNvPr id="5" name="Ορθογώνιο 4">
            <a:extLst>
              <a:ext uri="{FF2B5EF4-FFF2-40B4-BE49-F238E27FC236}">
                <a16:creationId xmlns:a16="http://schemas.microsoft.com/office/drawing/2014/main" xmlns="" id="{D7E69B05-123F-4CE0-9DAC-8F1E339E8D0B}"/>
              </a:ext>
            </a:extLst>
          </p:cNvPr>
          <p:cNvSpPr/>
          <p:nvPr/>
        </p:nvSpPr>
        <p:spPr>
          <a:xfrm>
            <a:off x="8295861" y="278296"/>
            <a:ext cx="2736206" cy="65797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βάλ 5">
            <a:extLst>
              <a:ext uri="{FF2B5EF4-FFF2-40B4-BE49-F238E27FC236}">
                <a16:creationId xmlns:a16="http://schemas.microsoft.com/office/drawing/2014/main" xmlns="" id="{22F50679-CD61-49CA-A77E-C2D9CE1D2157}"/>
              </a:ext>
            </a:extLst>
          </p:cNvPr>
          <p:cNvSpPr/>
          <p:nvPr/>
        </p:nvSpPr>
        <p:spPr>
          <a:xfrm>
            <a:off x="6785114" y="3207026"/>
            <a:ext cx="1417982" cy="5698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a:extLst>
              <a:ext uri="{FF2B5EF4-FFF2-40B4-BE49-F238E27FC236}">
                <a16:creationId xmlns:a16="http://schemas.microsoft.com/office/drawing/2014/main" xmlns="" id="{54374D41-4BD8-420B-845C-24E340BEB1DE}"/>
              </a:ext>
            </a:extLst>
          </p:cNvPr>
          <p:cNvSpPr/>
          <p:nvPr/>
        </p:nvSpPr>
        <p:spPr>
          <a:xfrm>
            <a:off x="7149549" y="6510528"/>
            <a:ext cx="549964" cy="3474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53947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653">
            <a:extLst>
              <a:ext uri="{FF2B5EF4-FFF2-40B4-BE49-F238E27FC236}">
                <a16:creationId xmlns:a16="http://schemas.microsoft.com/office/drawing/2014/main" xmlns="" id="{A39F3440-3598-4C8B-B337-4906024BED6F}"/>
              </a:ext>
            </a:extLst>
          </p:cNvPr>
          <p:cNvPicPr/>
          <p:nvPr/>
        </p:nvPicPr>
        <p:blipFill>
          <a:blip r:embed="rId2" cstate="print"/>
          <a:stretch>
            <a:fillRect/>
          </a:stretch>
        </p:blipFill>
        <p:spPr>
          <a:xfrm rot="5400000">
            <a:off x="2666998" y="-2667001"/>
            <a:ext cx="6858000" cy="12192003"/>
          </a:xfrm>
          <a:prstGeom prst="rect">
            <a:avLst/>
          </a:prstGeom>
        </p:spPr>
      </p:pic>
      <p:sp>
        <p:nvSpPr>
          <p:cNvPr id="3" name="Οβάλ 2">
            <a:extLst>
              <a:ext uri="{FF2B5EF4-FFF2-40B4-BE49-F238E27FC236}">
                <a16:creationId xmlns:a16="http://schemas.microsoft.com/office/drawing/2014/main" xmlns="" id="{59D693B9-167A-4B18-8B5B-7654164F1AF5}"/>
              </a:ext>
            </a:extLst>
          </p:cNvPr>
          <p:cNvSpPr/>
          <p:nvPr/>
        </p:nvSpPr>
        <p:spPr>
          <a:xfrm>
            <a:off x="7871791" y="768626"/>
            <a:ext cx="715618" cy="11529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βάλ 4">
            <a:extLst>
              <a:ext uri="{FF2B5EF4-FFF2-40B4-BE49-F238E27FC236}">
                <a16:creationId xmlns:a16="http://schemas.microsoft.com/office/drawing/2014/main" xmlns="" id="{F809A125-9DC1-408A-BAF2-2657959EE6AC}"/>
              </a:ext>
            </a:extLst>
          </p:cNvPr>
          <p:cNvSpPr/>
          <p:nvPr/>
        </p:nvSpPr>
        <p:spPr>
          <a:xfrm>
            <a:off x="7977810" y="3962400"/>
            <a:ext cx="490330" cy="2517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xmlns="" id="{AF140894-6F33-4F20-84F5-71573E5C91CF}"/>
              </a:ext>
            </a:extLst>
          </p:cNvPr>
          <p:cNvSpPr/>
          <p:nvPr/>
        </p:nvSpPr>
        <p:spPr>
          <a:xfrm>
            <a:off x="9250017" y="397565"/>
            <a:ext cx="2941983" cy="64604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xmlns="" val="2889293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9FBA9CE-FE80-404D-B84A-561CF2C79704}"/>
              </a:ext>
            </a:extLst>
          </p:cNvPr>
          <p:cNvSpPr>
            <a:spLocks noGrp="1"/>
          </p:cNvSpPr>
          <p:nvPr>
            <p:ph type="title"/>
          </p:nvPr>
        </p:nvSpPr>
        <p:spPr/>
        <p:txBody>
          <a:bodyPr/>
          <a:lstStyle/>
          <a:p>
            <a:r>
              <a:rPr lang="el-GR" dirty="0"/>
              <a:t>ΑΠΕΙΚΟΝΙΣΤΙΚΟΣ ΕΛΕΓΧΟΣ</a:t>
            </a:r>
          </a:p>
        </p:txBody>
      </p:sp>
      <p:sp>
        <p:nvSpPr>
          <p:cNvPr id="3" name="Θέση περιεχομένου 2">
            <a:extLst>
              <a:ext uri="{FF2B5EF4-FFF2-40B4-BE49-F238E27FC236}">
                <a16:creationId xmlns:a16="http://schemas.microsoft.com/office/drawing/2014/main" xmlns="" id="{5E2FA020-CCC5-4925-B15A-4B04DAF8523E}"/>
              </a:ext>
            </a:extLst>
          </p:cNvPr>
          <p:cNvSpPr>
            <a:spLocks noGrp="1"/>
          </p:cNvSpPr>
          <p:nvPr>
            <p:ph idx="1"/>
          </p:nvPr>
        </p:nvSpPr>
        <p:spPr/>
        <p:txBody>
          <a:bodyPr/>
          <a:lstStyle/>
          <a:p>
            <a:pPr marL="457200" indent="-457200">
              <a:buFont typeface="+mj-lt"/>
              <a:buAutoNum type="arabicPeriod"/>
            </a:pPr>
            <a:r>
              <a:rPr lang="en-US" dirty="0">
                <a:latin typeface="Calibri" panose="020F0502020204030204" pitchFamily="34" charset="0"/>
                <a:cs typeface="Calibri" panose="020F0502020204030204" pitchFamily="34" charset="0"/>
              </a:rPr>
              <a:t>U/S </a:t>
            </a:r>
            <a:r>
              <a:rPr lang="el-GR" dirty="0"/>
              <a:t>ΚΟΙΛΙΑΣ </a:t>
            </a:r>
            <a:r>
              <a:rPr lang="en-US" dirty="0"/>
              <a:t>:</a:t>
            </a:r>
            <a:r>
              <a:rPr lang="el-GR" dirty="0"/>
              <a:t> ΔΙΟΓΩΜΕΝΟΙ ΛΕΜΦΑΔΕΝΕΣ ΣΤΗΝ ΚΕΦΑΛΗ ΤΟΥ ΠΑΓΚΡΕΑΤΟΣ, ΕΞΩΦΥΤΙΚΗ ΥΠΟΗΧΟΪΚΗ ΑΛΛΟΙΩΣΗ ΚΑΤΩ ΠΟΛΟΥ (ΑΡ) ΝΕΦΡΟΥ ΜΕΓΙΣΤΗΣ ΔΙΑΜΕΤΡΟΥ 2</a:t>
            </a:r>
            <a:r>
              <a:rPr lang="en-US" dirty="0">
                <a:latin typeface="Calibri" panose="020F0502020204030204" pitchFamily="34" charset="0"/>
                <a:cs typeface="Calibri" panose="020F0502020204030204" pitchFamily="34" charset="0"/>
              </a:rPr>
              <a:t>cm</a:t>
            </a:r>
            <a:r>
              <a:rPr lang="el-GR" dirty="0"/>
              <a:t>.</a:t>
            </a:r>
          </a:p>
          <a:p>
            <a:pPr marL="457200" indent="-457200">
              <a:buFont typeface="+mj-lt"/>
              <a:buAutoNum type="arabicPeriod"/>
            </a:pPr>
            <a:r>
              <a:rPr lang="en-US" dirty="0">
                <a:latin typeface="Calibri" panose="020F0502020204030204" pitchFamily="34" charset="0"/>
                <a:cs typeface="Calibri" panose="020F0502020204030204" pitchFamily="34" charset="0"/>
              </a:rPr>
              <a:t>R</a:t>
            </a:r>
            <a:r>
              <a:rPr lang="el-GR" dirty="0">
                <a:latin typeface="Calibri" panose="020F0502020204030204" pitchFamily="34" charset="0"/>
                <a:cs typeface="Calibri" panose="020F0502020204030204" pitchFamily="34" charset="0"/>
              </a:rPr>
              <a:t>ö </a:t>
            </a:r>
            <a:r>
              <a:rPr lang="el-GR" dirty="0"/>
              <a:t>ΘΩΡΑΚΟΣ</a:t>
            </a:r>
            <a:r>
              <a:rPr lang="en-US" dirty="0"/>
              <a:t> :</a:t>
            </a:r>
            <a:r>
              <a:rPr lang="el-GR" dirty="0"/>
              <a:t> ΠΑΡΟΥΣΙΑ ΚΑΤΑΤΕΤΜΗΜΕΝΟΥ </a:t>
            </a:r>
            <a:r>
              <a:rPr lang="en-US" dirty="0">
                <a:latin typeface="Calibri" panose="020F0502020204030204" pitchFamily="34" charset="0"/>
                <a:cs typeface="Calibri" panose="020F0502020204030204" pitchFamily="34" charset="0"/>
              </a:rPr>
              <a:t>SHUNT</a:t>
            </a:r>
            <a:r>
              <a:rPr lang="en-US" dirty="0"/>
              <a:t> </a:t>
            </a:r>
            <a:r>
              <a:rPr lang="el-GR" dirty="0"/>
              <a:t>(ΑΡ), ΔΙΕΥΡΥΝΣΗ ΜΕΣΟΘΩΡΑΚΙΟΥ/ΔΙΟΓΚΩΣΗ ΠΥΛΩΝ ΩΣ ΕΠΙ ΛΕΜΦΑΔΕΝΟΠΑΘΕΙΑΣ</a:t>
            </a:r>
          </a:p>
          <a:p>
            <a:pPr marL="457200" indent="-457200">
              <a:buFont typeface="+mj-lt"/>
              <a:buAutoNum type="arabicPeriod"/>
            </a:pPr>
            <a:r>
              <a:rPr lang="en-US" dirty="0">
                <a:latin typeface="Calibri" panose="020F0502020204030204" pitchFamily="34" charset="0"/>
                <a:cs typeface="Calibri" panose="020F0502020204030204" pitchFamily="34" charset="0"/>
              </a:rPr>
              <a:t>CT</a:t>
            </a:r>
            <a:r>
              <a:rPr lang="el-GR" dirty="0"/>
              <a:t> ΘΩΡΑΚΟΣ-ΚΟΙΛΙΑΣ-ΟΠΙΣΘΟΠΕΡΙΤΟΝΑ</a:t>
            </a:r>
            <a:r>
              <a:rPr lang="en-US" dirty="0">
                <a:latin typeface="Calibri" panose="020F0502020204030204" pitchFamily="34" charset="0"/>
                <a:cs typeface="Calibri" panose="020F0502020204030204" pitchFamily="34" charset="0"/>
              </a:rPr>
              <a:t>Ϊ</a:t>
            </a:r>
            <a:r>
              <a:rPr lang="el-GR" dirty="0">
                <a:latin typeface="Calibri" panose="020F0502020204030204" pitchFamily="34" charset="0"/>
                <a:cs typeface="Calibri" panose="020F0502020204030204" pitchFamily="34" charset="0"/>
              </a:rPr>
              <a:t>ΚΟΥ ΧΩΡΟΥ ΜΕ </a:t>
            </a:r>
            <a:r>
              <a:rPr lang="en-US" dirty="0">
                <a:latin typeface="Calibri" panose="020F0502020204030204" pitchFamily="34" charset="0"/>
                <a:cs typeface="Calibri" panose="020F0502020204030204" pitchFamily="34" charset="0"/>
              </a:rPr>
              <a:t>IVC</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ΛΕΜΦΑΔΕΝΟΠΑΘΕΙΑ ΜΕΣΟΘΩΡΑΚΙΟΥ {ΑΟΡΤΟΠΝΕΥΜΟΝΙΚΑ, (ΔΕ) ΠΑΡΑΤΡΑΧΕΙΑΚΑ}</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ΠΥΛΩΝ ΙΔΙΩΣ (ΔΕ) ΜΕ ΣΥΝΟΔΟ ΑΤΕΛΕΚΤΑΣΙΑ ΚΑΙ ΑΠΟΦΡΑΞΗ ΒΡΟΓΧΟΥ ΜΕ ΣΤΟΙΧΕΙΑ ΝΕΚΡΩΣΗΣ, ΕΚΤΕΤΑΜΕΝΗ ΛΕΜΦΑΔΕΝΟΠΑΘΕΙΑ ΜΑΣΧΑΛΙΑΙΑ,</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ΟΠΙΣΘΟΠΕΡΤΟΝΑΪΚΑ, ΒΟΥΒΩΝΙΚΑ (ΑΡ), ΕΞΩ ΛΑΓΟΝΙΑ (ΑΡ) ΜΕ ΔΙΗΘΗΤΙΚΕΣ ΒΛΑΒΕΣ (ΑΡ) ΝΕΦΡΟΥ</a:t>
            </a:r>
            <a:endParaRPr lang="el-GR" dirty="0"/>
          </a:p>
        </p:txBody>
      </p:sp>
    </p:spTree>
    <p:extLst>
      <p:ext uri="{BB962C8B-B14F-4D97-AF65-F5344CB8AC3E}">
        <p14:creationId xmlns:p14="http://schemas.microsoft.com/office/powerpoint/2010/main" xmlns="" val="272902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666">
            <a:extLst>
              <a:ext uri="{FF2B5EF4-FFF2-40B4-BE49-F238E27FC236}">
                <a16:creationId xmlns:a16="http://schemas.microsoft.com/office/drawing/2014/main" xmlns="" id="{6653D32D-EDE3-4451-A387-CDE4D6E04B4E}"/>
              </a:ext>
            </a:extLst>
          </p:cNvPr>
          <p:cNvPicPr/>
          <p:nvPr/>
        </p:nvPicPr>
        <p:blipFill>
          <a:blip r:embed="rId2" cstate="print"/>
          <a:stretch>
            <a:fillRect/>
          </a:stretch>
        </p:blipFill>
        <p:spPr>
          <a:xfrm>
            <a:off x="1179443" y="437323"/>
            <a:ext cx="9528314" cy="5989982"/>
          </a:xfrm>
          <a:prstGeom prst="rect">
            <a:avLst/>
          </a:prstGeom>
        </p:spPr>
      </p:pic>
    </p:spTree>
    <p:extLst>
      <p:ext uri="{BB962C8B-B14F-4D97-AF65-F5344CB8AC3E}">
        <p14:creationId xmlns:p14="http://schemas.microsoft.com/office/powerpoint/2010/main" xmlns="" val="1132602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06">
            <a:extLst>
              <a:ext uri="{FF2B5EF4-FFF2-40B4-BE49-F238E27FC236}">
                <a16:creationId xmlns:a16="http://schemas.microsoft.com/office/drawing/2014/main" xmlns="" id="{A2A38172-6510-4B1B-B23C-F699E31E8EAD}"/>
              </a:ext>
            </a:extLst>
          </p:cNvPr>
          <p:cNvPicPr/>
          <p:nvPr/>
        </p:nvPicPr>
        <p:blipFill>
          <a:blip r:embed="rId2" cstate="print"/>
          <a:stretch>
            <a:fillRect/>
          </a:stretch>
        </p:blipFill>
        <p:spPr>
          <a:xfrm>
            <a:off x="742122" y="623776"/>
            <a:ext cx="4373217" cy="2662763"/>
          </a:xfrm>
          <a:prstGeom prst="rect">
            <a:avLst/>
          </a:prstGeom>
        </p:spPr>
      </p:pic>
      <p:pic>
        <p:nvPicPr>
          <p:cNvPr id="3" name="Picture 1108">
            <a:extLst>
              <a:ext uri="{FF2B5EF4-FFF2-40B4-BE49-F238E27FC236}">
                <a16:creationId xmlns:a16="http://schemas.microsoft.com/office/drawing/2014/main" xmlns="" id="{A97331FF-51AF-4619-AFDA-A5B6EE952B76}"/>
              </a:ext>
            </a:extLst>
          </p:cNvPr>
          <p:cNvPicPr/>
          <p:nvPr/>
        </p:nvPicPr>
        <p:blipFill>
          <a:blip r:embed="rId3" cstate="print"/>
          <a:stretch>
            <a:fillRect/>
          </a:stretch>
        </p:blipFill>
        <p:spPr>
          <a:xfrm>
            <a:off x="6228522" y="623776"/>
            <a:ext cx="4638260" cy="2662763"/>
          </a:xfrm>
          <a:prstGeom prst="rect">
            <a:avLst/>
          </a:prstGeom>
        </p:spPr>
      </p:pic>
      <p:pic>
        <p:nvPicPr>
          <p:cNvPr id="4" name="Picture 1110">
            <a:extLst>
              <a:ext uri="{FF2B5EF4-FFF2-40B4-BE49-F238E27FC236}">
                <a16:creationId xmlns:a16="http://schemas.microsoft.com/office/drawing/2014/main" xmlns="" id="{A94C3A53-F044-47AB-BC9D-CB55B7B80140}"/>
              </a:ext>
            </a:extLst>
          </p:cNvPr>
          <p:cNvPicPr/>
          <p:nvPr/>
        </p:nvPicPr>
        <p:blipFill>
          <a:blip r:embed="rId4" cstate="print"/>
          <a:stretch>
            <a:fillRect/>
          </a:stretch>
        </p:blipFill>
        <p:spPr>
          <a:xfrm>
            <a:off x="2729948" y="3645272"/>
            <a:ext cx="5552661" cy="2901302"/>
          </a:xfrm>
          <a:prstGeom prst="rect">
            <a:avLst/>
          </a:prstGeom>
        </p:spPr>
      </p:pic>
    </p:spTree>
    <p:extLst>
      <p:ext uri="{BB962C8B-B14F-4D97-AF65-F5344CB8AC3E}">
        <p14:creationId xmlns:p14="http://schemas.microsoft.com/office/powerpoint/2010/main" xmlns="" val="1227136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14">
            <a:extLst>
              <a:ext uri="{FF2B5EF4-FFF2-40B4-BE49-F238E27FC236}">
                <a16:creationId xmlns:a16="http://schemas.microsoft.com/office/drawing/2014/main" xmlns="" id="{52E200B7-0B57-4910-8303-61CC190ED3DE}"/>
              </a:ext>
            </a:extLst>
          </p:cNvPr>
          <p:cNvPicPr/>
          <p:nvPr/>
        </p:nvPicPr>
        <p:blipFill>
          <a:blip r:embed="rId2" cstate="print"/>
          <a:stretch>
            <a:fillRect/>
          </a:stretch>
        </p:blipFill>
        <p:spPr>
          <a:xfrm>
            <a:off x="1126436" y="279608"/>
            <a:ext cx="4439478" cy="3576775"/>
          </a:xfrm>
          <a:prstGeom prst="rect">
            <a:avLst/>
          </a:prstGeom>
        </p:spPr>
      </p:pic>
      <p:pic>
        <p:nvPicPr>
          <p:cNvPr id="3" name="Picture 1116">
            <a:extLst>
              <a:ext uri="{FF2B5EF4-FFF2-40B4-BE49-F238E27FC236}">
                <a16:creationId xmlns:a16="http://schemas.microsoft.com/office/drawing/2014/main" xmlns="" id="{836D0CFA-5E03-4A57-A7D9-93094D88B1E3}"/>
              </a:ext>
            </a:extLst>
          </p:cNvPr>
          <p:cNvPicPr/>
          <p:nvPr/>
        </p:nvPicPr>
        <p:blipFill>
          <a:blip r:embed="rId3" cstate="print"/>
          <a:stretch>
            <a:fillRect/>
          </a:stretch>
        </p:blipFill>
        <p:spPr>
          <a:xfrm>
            <a:off x="6215269" y="279609"/>
            <a:ext cx="4240695" cy="3576774"/>
          </a:xfrm>
          <a:prstGeom prst="rect">
            <a:avLst/>
          </a:prstGeom>
        </p:spPr>
      </p:pic>
      <p:pic>
        <p:nvPicPr>
          <p:cNvPr id="4" name="Picture 1112">
            <a:extLst>
              <a:ext uri="{FF2B5EF4-FFF2-40B4-BE49-F238E27FC236}">
                <a16:creationId xmlns:a16="http://schemas.microsoft.com/office/drawing/2014/main" xmlns="" id="{ED06725B-828F-4664-B875-B550AA6214F8}"/>
              </a:ext>
            </a:extLst>
          </p:cNvPr>
          <p:cNvPicPr/>
          <p:nvPr/>
        </p:nvPicPr>
        <p:blipFill>
          <a:blip r:embed="rId4" cstate="print"/>
          <a:stretch>
            <a:fillRect/>
          </a:stretch>
        </p:blipFill>
        <p:spPr>
          <a:xfrm>
            <a:off x="3723861" y="4412974"/>
            <a:ext cx="4452729" cy="2252359"/>
          </a:xfrm>
          <a:prstGeom prst="rect">
            <a:avLst/>
          </a:prstGeom>
        </p:spPr>
      </p:pic>
    </p:spTree>
    <p:extLst>
      <p:ext uri="{BB962C8B-B14F-4D97-AF65-F5344CB8AC3E}">
        <p14:creationId xmlns:p14="http://schemas.microsoft.com/office/powerpoint/2010/main" xmlns="" val="603550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DDE746B-FC89-4F55-AF9B-F18ACBAB6265}"/>
              </a:ext>
            </a:extLst>
          </p:cNvPr>
          <p:cNvSpPr>
            <a:spLocks noGrp="1"/>
          </p:cNvSpPr>
          <p:nvPr>
            <p:ph type="title"/>
          </p:nvPr>
        </p:nvSpPr>
        <p:spPr>
          <a:xfrm>
            <a:off x="1024128" y="471508"/>
            <a:ext cx="4389120" cy="1490933"/>
          </a:xfrm>
        </p:spPr>
        <p:txBody>
          <a:bodyPr/>
          <a:lstStyle/>
          <a:p>
            <a:r>
              <a:rPr lang="el-GR" sz="2400" dirty="0">
                <a:latin typeface="+mn-lt"/>
              </a:rPr>
              <a:t>ΔΙΑΚΟΠΗ ΒΑΝΚΟΜΥΚΙΝΗΣ-ΚΕΦΤΡΙΑΞΟΝΗΣ-ΑΚΥΚΛΟΒΙΡΗΣ</a:t>
            </a:r>
          </a:p>
        </p:txBody>
      </p:sp>
      <p:sp>
        <p:nvSpPr>
          <p:cNvPr id="3" name="Θέση περιεχομένου 2">
            <a:extLst>
              <a:ext uri="{FF2B5EF4-FFF2-40B4-BE49-F238E27FC236}">
                <a16:creationId xmlns:a16="http://schemas.microsoft.com/office/drawing/2014/main" xmlns="" id="{08A5063D-9557-4A5A-9820-55DE04DAA224}"/>
              </a:ext>
            </a:extLst>
          </p:cNvPr>
          <p:cNvSpPr>
            <a:spLocks noGrp="1"/>
          </p:cNvSpPr>
          <p:nvPr>
            <p:ph idx="1"/>
          </p:nvPr>
        </p:nvSpPr>
        <p:spPr>
          <a:xfrm>
            <a:off x="5715000" y="471509"/>
            <a:ext cx="5678424" cy="5788614"/>
          </a:xfrm>
        </p:spPr>
        <p:txBody>
          <a:bodyPr/>
          <a:lstStyle/>
          <a:p>
            <a:pPr marL="0" indent="0">
              <a:buNone/>
            </a:pPr>
            <a:endParaRPr lang="el-GR" dirty="0"/>
          </a:p>
          <a:p>
            <a:pPr>
              <a:buFont typeface="Arial" panose="020B0604020202020204" pitchFamily="34" charset="0"/>
              <a:buChar char="•"/>
            </a:pPr>
            <a:endParaRPr lang="el-GR" dirty="0"/>
          </a:p>
          <a:p>
            <a:pPr>
              <a:buFont typeface="Arial" panose="020B0604020202020204" pitchFamily="34" charset="0"/>
              <a:buChar char="•"/>
            </a:pPr>
            <a:endParaRPr lang="el-GR" dirty="0"/>
          </a:p>
          <a:p>
            <a:pPr>
              <a:buFont typeface="Arial" panose="020B0604020202020204" pitchFamily="34" charset="0"/>
              <a:buChar char="•"/>
            </a:pPr>
            <a:endParaRPr lang="el-GR" dirty="0"/>
          </a:p>
          <a:p>
            <a:pPr>
              <a:buFont typeface="Arial" panose="020B0604020202020204" pitchFamily="34" charset="0"/>
              <a:buChar char="•"/>
            </a:pPr>
            <a:endParaRPr lang="el-GR" dirty="0"/>
          </a:p>
          <a:p>
            <a:pPr>
              <a:buFont typeface="Arial" panose="020B0604020202020204" pitchFamily="34" charset="0"/>
              <a:buChar char="•"/>
            </a:pPr>
            <a:endParaRPr lang="el-GR" dirty="0"/>
          </a:p>
          <a:p>
            <a:pPr>
              <a:buFont typeface="Arial" panose="020B0604020202020204" pitchFamily="34" charset="0"/>
              <a:buChar char="•"/>
            </a:pPr>
            <a:endParaRPr lang="el-GR" dirty="0"/>
          </a:p>
          <a:p>
            <a:pPr>
              <a:buFont typeface="Arial" panose="020B0604020202020204" pitchFamily="34" charset="0"/>
              <a:buChar char="•"/>
            </a:pPr>
            <a:endParaRPr lang="el-GR" dirty="0"/>
          </a:p>
          <a:p>
            <a:pPr>
              <a:buFont typeface="Arial" panose="020B0604020202020204" pitchFamily="34" charset="0"/>
              <a:buChar char="•"/>
            </a:pPr>
            <a:endParaRPr lang="el-GR" dirty="0"/>
          </a:p>
          <a:p>
            <a:pPr>
              <a:buFont typeface="Arial" panose="020B0604020202020204" pitchFamily="34" charset="0"/>
              <a:buChar char="•"/>
            </a:pPr>
            <a:endParaRPr lang="el-GR" dirty="0"/>
          </a:p>
        </p:txBody>
      </p:sp>
      <p:sp>
        <p:nvSpPr>
          <p:cNvPr id="4" name="Θέση κειμένου 3">
            <a:extLst>
              <a:ext uri="{FF2B5EF4-FFF2-40B4-BE49-F238E27FC236}">
                <a16:creationId xmlns:a16="http://schemas.microsoft.com/office/drawing/2014/main" xmlns="" id="{9BCA30CE-BA71-49C4-BA16-DCB32AC790EB}"/>
              </a:ext>
            </a:extLst>
          </p:cNvPr>
          <p:cNvSpPr>
            <a:spLocks noGrp="1"/>
          </p:cNvSpPr>
          <p:nvPr>
            <p:ph type="body" sz="half" idx="2"/>
          </p:nvPr>
        </p:nvSpPr>
        <p:spPr>
          <a:xfrm>
            <a:off x="1024128" y="2292626"/>
            <a:ext cx="4389120" cy="4122241"/>
          </a:xfrm>
        </p:spPr>
        <p:txBody>
          <a:bodyPr>
            <a:noAutofit/>
          </a:bodyPr>
          <a:lstStyle/>
          <a:p>
            <a:r>
              <a:rPr lang="el-GR" sz="2400" dirty="0"/>
              <a:t>ΛΟΓΩ ΠΑΡΑΜΟΝΗΣ ΚΕΦΑΛΑΛΓΙΑΣ-ΕΜΠΥΡΕΤΟΥ, Ο ΑΣΘΕΝΗΣ ΤΕΘΗΚΕ ΣΕ ΜΟΡΦΙΝΗ/ΑΚΕΤΑΜΙΝΟΦΑΙΝΗ ΜΕ ΥΠΟΧΩΡΗΣΗ ΤΩΝ ΣΥΜΠΤΩΜΑΤΩΝ. ΤΗΝ 3</a:t>
            </a:r>
            <a:r>
              <a:rPr lang="el-GR" sz="2400" baseline="30000" dirty="0"/>
              <a:t>Η</a:t>
            </a:r>
            <a:r>
              <a:rPr lang="el-GR" sz="2400" dirty="0"/>
              <a:t> ΗΜΕΡΑ ΝΟΣΗΛΕΙΑΣ ΠΑΡΑΠΟΝΙΟΤΑΝ ΑΚΟΜΗ ΓΙΑ ΑΔΥΝΑΜΙΑ ΚΑΙ ΑΝΕΦΕΡΕ ΝΥΧΤΕΡΙΝΕΣ ΕΦΙΔΡΩΣΕΙΣ. </a:t>
            </a:r>
          </a:p>
        </p:txBody>
      </p:sp>
      <p:sp>
        <p:nvSpPr>
          <p:cNvPr id="5" name="Δεξί άγκιστρο 4">
            <a:extLst>
              <a:ext uri="{FF2B5EF4-FFF2-40B4-BE49-F238E27FC236}">
                <a16:creationId xmlns:a16="http://schemas.microsoft.com/office/drawing/2014/main" xmlns="" id="{264770D2-68D1-414E-9682-9393450C1875}"/>
              </a:ext>
            </a:extLst>
          </p:cNvPr>
          <p:cNvSpPr/>
          <p:nvPr/>
        </p:nvSpPr>
        <p:spPr>
          <a:xfrm>
            <a:off x="5303520" y="471509"/>
            <a:ext cx="267286" cy="57886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Πάπυρος: Οριζόντιος 5">
            <a:extLst>
              <a:ext uri="{FF2B5EF4-FFF2-40B4-BE49-F238E27FC236}">
                <a16:creationId xmlns:a16="http://schemas.microsoft.com/office/drawing/2014/main" xmlns="" id="{94D1B416-4427-4A29-9F9B-8AF4D1D08F3C}"/>
              </a:ext>
            </a:extLst>
          </p:cNvPr>
          <p:cNvSpPr/>
          <p:nvPr/>
        </p:nvSpPr>
        <p:spPr>
          <a:xfrm>
            <a:off x="6133514" y="0"/>
            <a:ext cx="4740812" cy="5148775"/>
          </a:xfrm>
          <a:prstGeom prst="horizontalScroll">
            <a:avLst/>
          </a:prstGeom>
          <a:solidFill>
            <a:schemeClr val="accent2">
              <a:lumMod val="75000"/>
            </a:schemeClr>
          </a:solid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Font typeface="Arial" panose="020B0604020202020204" pitchFamily="34" charset="0"/>
              <a:buChar char="•"/>
            </a:pPr>
            <a:r>
              <a:rPr lang="el-GR" dirty="0">
                <a:solidFill>
                  <a:schemeClr val="bg1"/>
                </a:solidFill>
              </a:rPr>
              <a:t>ΜΙΚΡΟΣΚΟΠΗΣΗ ΔΕΙΓΜΑΤΟΣ ΠΕΡΙΦΕΡΙΚΟΥ ΑΙΜΑΤΟΣ</a:t>
            </a:r>
            <a:r>
              <a:rPr lang="en-US" dirty="0">
                <a:solidFill>
                  <a:schemeClr val="bg1"/>
                </a:solidFill>
              </a:rPr>
              <a:t>:</a:t>
            </a:r>
            <a:endParaRPr lang="el-GR" dirty="0">
              <a:solidFill>
                <a:schemeClr val="bg1"/>
              </a:solidFill>
            </a:endParaRPr>
          </a:p>
          <a:p>
            <a:r>
              <a:rPr lang="el-GR" dirty="0">
                <a:solidFill>
                  <a:schemeClr val="bg1"/>
                </a:solidFill>
              </a:rPr>
              <a:t>ΑΤΥΠΑ-ΠΟΛΥΜΟΡΦΑ ΛΕΜΦΟΕΙΔΗ</a:t>
            </a:r>
            <a:r>
              <a:rPr lang="en-US" dirty="0">
                <a:solidFill>
                  <a:schemeClr val="bg1"/>
                </a:solidFill>
              </a:rPr>
              <a:t> </a:t>
            </a:r>
            <a:r>
              <a:rPr lang="el-GR" dirty="0">
                <a:solidFill>
                  <a:schemeClr val="bg1"/>
                </a:solidFill>
              </a:rPr>
              <a:t>ΚΥΤΤΑΡΑ ΜΕ ΑΚΑΝΟΝΙΣΤΟ ΠΥΡΗΝΑ, ΜΕΡΙΚΑ ΜΕ ΠΥΡΗΝΙΣΚΟΥΣ ΚΑΙ ΕΝΙΟΤΕ ΑΠΟΝ ΚΥΤΤΑΡΟΠΛΑΣΜΑ.ΣΠΑΝΙΑ ΠΛΑΣΜΑΚΥΤΤΑΡΟΕΙΔΗ ΛΕΜΦΟΚΥΤΤΑΡΑ, ΠΛΑΣΜΑΤΟΚΥΤΤΑΡΑ , ΚΥΤΤΑΡΟΠΛΑΣΜΑΤΙΚΑ ΚΟΚΚΙΩΜΑΤΑ ΕΝΤΟΣ ΤΩΝ ΚΥΤΤΑΡΩΝ. ΧΩΡΙΣ ΒΛΑΣΤΕΣ. ΚΑΠΟΙΑ ΟΥΔΕΤΕΡΟΦΙΛΑ ΕΜΦΑΝΙΖΟΝΤΑΝ ΥΠΟΚΟΚΚΙΩΜΕΝΑ ΚΑΙ ΠΑΡΑΤΗΡΗΘΗΚΑΝ ΑΥΞΗΜΕΝΟΥ ΜΕΓΕΘΟΥΣ ΑΙΜΟΠΕΤΑΛΙΑ.</a:t>
            </a:r>
          </a:p>
        </p:txBody>
      </p:sp>
      <p:sp>
        <p:nvSpPr>
          <p:cNvPr id="7" name="Πάπυρος: Οριζόντιος 6">
            <a:extLst>
              <a:ext uri="{FF2B5EF4-FFF2-40B4-BE49-F238E27FC236}">
                <a16:creationId xmlns:a16="http://schemas.microsoft.com/office/drawing/2014/main" xmlns="" id="{65E689EC-3560-42FA-9C58-B4AA45BE9087}"/>
              </a:ext>
            </a:extLst>
          </p:cNvPr>
          <p:cNvSpPr/>
          <p:nvPr/>
        </p:nvSpPr>
        <p:spPr>
          <a:xfrm>
            <a:off x="6051921" y="1962442"/>
            <a:ext cx="5004582" cy="4550900"/>
          </a:xfrm>
          <a:prstGeom prst="horizontalScrol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l-GR" dirty="0"/>
              <a:t>ΚΥΤΤΑΡΟΜΕΤΡΙΑ ΡΟΗΣ</a:t>
            </a:r>
            <a:r>
              <a:rPr lang="en-US" dirty="0"/>
              <a:t>:</a:t>
            </a:r>
          </a:p>
          <a:p>
            <a:pPr algn="ctr"/>
            <a:r>
              <a:rPr lang="en-US" dirty="0"/>
              <a:t>35% </a:t>
            </a:r>
            <a:r>
              <a:rPr lang="el-GR" dirty="0"/>
              <a:t>ΛΕΜΦΟΚΥΤΤΑΡΑ, 6% ΜΟΝΟΚΥΤΤΑΡΑ, 54% ΠΟΛΥΜΟΡΦΟΠΥΡΗΝΑ, ΚΑΙ 3% ΠΟΛΥΚΛΩΝΙΚΑ Β-ΛΕΜΦΟΚΥΤΤΑΡΑ, 27% </a:t>
            </a:r>
            <a:r>
              <a:rPr lang="en-US" dirty="0">
                <a:latin typeface="Calibri" panose="020F0502020204030204" pitchFamily="34" charset="0"/>
                <a:cs typeface="Calibri" panose="020F0502020204030204" pitchFamily="34" charset="0"/>
              </a:rPr>
              <a:t>CD3</a:t>
            </a:r>
            <a:r>
              <a:rPr lang="en-US" dirty="0"/>
              <a:t>+</a:t>
            </a:r>
            <a:r>
              <a:rPr lang="el-GR" dirty="0"/>
              <a:t> Τ-ΛΕΜΦΟΚΥΤΤΑΡΑ, 4% ΝΚ, 1.5% </a:t>
            </a:r>
            <a:r>
              <a:rPr lang="en-US" dirty="0">
                <a:latin typeface="Calibri" panose="020F0502020204030204" pitchFamily="34" charset="0"/>
                <a:cs typeface="Calibri" panose="020F0502020204030204" pitchFamily="34" charset="0"/>
              </a:rPr>
              <a:t>CD3+CD16+CD57+CD8</a:t>
            </a:r>
            <a:r>
              <a:rPr lang="en-US" dirty="0"/>
              <a:t>+ </a:t>
            </a:r>
            <a:r>
              <a:rPr lang="el-GR" dirty="0"/>
              <a:t>Τ-ΛΕΜΦΟΚΥΤΤΑΡΑ, ΧΩΡΙΣ ΒΛΑΣΤΕΣ, </a:t>
            </a:r>
            <a:r>
              <a:rPr lang="en-US" dirty="0">
                <a:latin typeface="Calibri" panose="020F0502020204030204" pitchFamily="34" charset="0"/>
                <a:cs typeface="Calibri" panose="020F0502020204030204" pitchFamily="34" charset="0"/>
              </a:rPr>
              <a:t>CD4/CD8 </a:t>
            </a:r>
            <a:r>
              <a:rPr lang="en-US" dirty="0"/>
              <a:t>0.08</a:t>
            </a:r>
            <a:endParaRPr lang="el-GR" dirty="0"/>
          </a:p>
        </p:txBody>
      </p:sp>
    </p:spTree>
    <p:extLst>
      <p:ext uri="{BB962C8B-B14F-4D97-AF65-F5344CB8AC3E}">
        <p14:creationId xmlns:p14="http://schemas.microsoft.com/office/powerpoint/2010/main" xmlns="" val="88545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00">
            <a:extLst>
              <a:ext uri="{FF2B5EF4-FFF2-40B4-BE49-F238E27FC236}">
                <a16:creationId xmlns:a16="http://schemas.microsoft.com/office/drawing/2014/main" xmlns="" id="{F7C087A5-5DB6-4789-9B19-E9C0B7C4EECD}"/>
              </a:ext>
            </a:extLst>
          </p:cNvPr>
          <p:cNvPicPr/>
          <p:nvPr/>
        </p:nvPicPr>
        <p:blipFill>
          <a:blip r:embed="rId2" cstate="print"/>
          <a:stretch>
            <a:fillRect/>
          </a:stretch>
        </p:blipFill>
        <p:spPr>
          <a:xfrm>
            <a:off x="1744394" y="720797"/>
            <a:ext cx="2897943" cy="2078673"/>
          </a:xfrm>
          <a:prstGeom prst="rect">
            <a:avLst/>
          </a:prstGeom>
        </p:spPr>
      </p:pic>
      <p:pic>
        <p:nvPicPr>
          <p:cNvPr id="7" name="Picture 1402">
            <a:extLst>
              <a:ext uri="{FF2B5EF4-FFF2-40B4-BE49-F238E27FC236}">
                <a16:creationId xmlns:a16="http://schemas.microsoft.com/office/drawing/2014/main" xmlns="" id="{1FC8BFCE-281C-44D6-8252-20692BCB71A7}"/>
              </a:ext>
            </a:extLst>
          </p:cNvPr>
          <p:cNvPicPr/>
          <p:nvPr/>
        </p:nvPicPr>
        <p:blipFill>
          <a:blip r:embed="rId3" cstate="print"/>
          <a:stretch>
            <a:fillRect/>
          </a:stretch>
        </p:blipFill>
        <p:spPr>
          <a:xfrm>
            <a:off x="1744393" y="3975295"/>
            <a:ext cx="2897943" cy="2003474"/>
          </a:xfrm>
          <a:prstGeom prst="rect">
            <a:avLst/>
          </a:prstGeom>
        </p:spPr>
      </p:pic>
      <p:pic>
        <p:nvPicPr>
          <p:cNvPr id="8" name="Picture 1404">
            <a:extLst>
              <a:ext uri="{FF2B5EF4-FFF2-40B4-BE49-F238E27FC236}">
                <a16:creationId xmlns:a16="http://schemas.microsoft.com/office/drawing/2014/main" xmlns="" id="{F62A1D84-556D-49DF-877F-29AC8773736E}"/>
              </a:ext>
            </a:extLst>
          </p:cNvPr>
          <p:cNvPicPr/>
          <p:nvPr/>
        </p:nvPicPr>
        <p:blipFill>
          <a:blip r:embed="rId4" cstate="print"/>
          <a:stretch>
            <a:fillRect/>
          </a:stretch>
        </p:blipFill>
        <p:spPr>
          <a:xfrm>
            <a:off x="5196839" y="720797"/>
            <a:ext cx="2976489" cy="5257972"/>
          </a:xfrm>
          <a:prstGeom prst="rect">
            <a:avLst/>
          </a:prstGeom>
        </p:spPr>
      </p:pic>
      <p:grpSp>
        <p:nvGrpSpPr>
          <p:cNvPr id="9" name="Group 18495">
            <a:extLst>
              <a:ext uri="{FF2B5EF4-FFF2-40B4-BE49-F238E27FC236}">
                <a16:creationId xmlns:a16="http://schemas.microsoft.com/office/drawing/2014/main" xmlns="" id="{B1FFD034-97FD-426A-8050-43722A9A27F0}"/>
              </a:ext>
            </a:extLst>
          </p:cNvPr>
          <p:cNvGrpSpPr/>
          <p:nvPr/>
        </p:nvGrpSpPr>
        <p:grpSpPr>
          <a:xfrm>
            <a:off x="9047724" y="720797"/>
            <a:ext cx="2586258" cy="5257972"/>
            <a:chOff x="0" y="0"/>
            <a:chExt cx="1299435" cy="2733495"/>
          </a:xfrm>
        </p:grpSpPr>
        <p:pic>
          <p:nvPicPr>
            <p:cNvPr id="10" name="Picture 1396">
              <a:extLst>
                <a:ext uri="{FF2B5EF4-FFF2-40B4-BE49-F238E27FC236}">
                  <a16:creationId xmlns:a16="http://schemas.microsoft.com/office/drawing/2014/main" xmlns="" id="{1625AC03-1596-4AE8-9C60-D532755B321A}"/>
                </a:ext>
              </a:extLst>
            </p:cNvPr>
            <p:cNvPicPr/>
            <p:nvPr/>
          </p:nvPicPr>
          <p:blipFill>
            <a:blip r:embed="rId5" cstate="print"/>
            <a:stretch>
              <a:fillRect/>
            </a:stretch>
          </p:blipFill>
          <p:spPr>
            <a:xfrm>
              <a:off x="153234" y="1439158"/>
              <a:ext cx="1137061" cy="1099953"/>
            </a:xfrm>
            <a:prstGeom prst="rect">
              <a:avLst/>
            </a:prstGeom>
          </p:spPr>
        </p:pic>
        <p:pic>
          <p:nvPicPr>
            <p:cNvPr id="11" name="Picture 1398">
              <a:extLst>
                <a:ext uri="{FF2B5EF4-FFF2-40B4-BE49-F238E27FC236}">
                  <a16:creationId xmlns:a16="http://schemas.microsoft.com/office/drawing/2014/main" xmlns="" id="{7EF36855-3470-4541-9DEB-6B0A837830FC}"/>
                </a:ext>
              </a:extLst>
            </p:cNvPr>
            <p:cNvPicPr/>
            <p:nvPr/>
          </p:nvPicPr>
          <p:blipFill>
            <a:blip r:embed="rId6" cstate="print"/>
            <a:stretch>
              <a:fillRect/>
            </a:stretch>
          </p:blipFill>
          <p:spPr>
            <a:xfrm>
              <a:off x="156360" y="7984"/>
              <a:ext cx="1137061" cy="1099953"/>
            </a:xfrm>
            <a:prstGeom prst="rect">
              <a:avLst/>
            </a:prstGeom>
          </p:spPr>
        </p:pic>
        <p:sp>
          <p:nvSpPr>
            <p:cNvPr id="12" name="Shape 1412">
              <a:extLst>
                <a:ext uri="{FF2B5EF4-FFF2-40B4-BE49-F238E27FC236}">
                  <a16:creationId xmlns:a16="http://schemas.microsoft.com/office/drawing/2014/main" xmlns="" id="{6BA69A25-AE9C-4971-A233-698E780CE3E9}"/>
                </a:ext>
              </a:extLst>
            </p:cNvPr>
            <p:cNvSpPr/>
            <p:nvPr/>
          </p:nvSpPr>
          <p:spPr>
            <a:xfrm>
              <a:off x="1066488" y="1604259"/>
              <a:ext cx="156883" cy="155080"/>
            </a:xfrm>
            <a:custGeom>
              <a:avLst/>
              <a:gdLst/>
              <a:ahLst/>
              <a:cxnLst/>
              <a:rect l="0" t="0" r="0" b="0"/>
              <a:pathLst>
                <a:path w="156883" h="155080">
                  <a:moveTo>
                    <a:pt x="0" y="0"/>
                  </a:moveTo>
                  <a:lnTo>
                    <a:pt x="105130" y="28816"/>
                  </a:lnTo>
                  <a:lnTo>
                    <a:pt x="70802" y="51219"/>
                  </a:lnTo>
                  <a:lnTo>
                    <a:pt x="156883" y="137236"/>
                  </a:lnTo>
                  <a:lnTo>
                    <a:pt x="139433" y="155080"/>
                  </a:lnTo>
                  <a:lnTo>
                    <a:pt x="53568" y="68796"/>
                  </a:lnTo>
                  <a:lnTo>
                    <a:pt x="33096" y="10101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l-GR" dirty="0"/>
            </a:p>
          </p:txBody>
        </p:sp>
        <p:sp>
          <p:nvSpPr>
            <p:cNvPr id="13" name="Rectangle 1413">
              <a:extLst>
                <a:ext uri="{FF2B5EF4-FFF2-40B4-BE49-F238E27FC236}">
                  <a16:creationId xmlns:a16="http://schemas.microsoft.com/office/drawing/2014/main" xmlns="" id="{09162559-C9EB-46CC-A9BF-D35937E33422}"/>
                </a:ext>
              </a:extLst>
            </p:cNvPr>
            <p:cNvSpPr/>
            <p:nvPr/>
          </p:nvSpPr>
          <p:spPr>
            <a:xfrm rot="-5399999">
              <a:off x="-59338" y="449575"/>
              <a:ext cx="261726" cy="143025"/>
            </a:xfrm>
            <a:prstGeom prst="rect">
              <a:avLst/>
            </a:prstGeom>
            <a:ln>
              <a:noFill/>
            </a:ln>
          </p:spPr>
          <p:txBody>
            <a:bodyPr vert="horz" lIns="0" tIns="0" rIns="0" bIns="0" rtlCol="0">
              <a:noAutofit/>
            </a:bodyPr>
            <a:lstStyle/>
            <a:p>
              <a:pPr marR="38735" indent="146050" algn="l">
                <a:lnSpc>
                  <a:spcPct val="107000"/>
                </a:lnSpc>
                <a:spcAft>
                  <a:spcPts val="800"/>
                </a:spcAft>
              </a:pPr>
              <a:r>
                <a:rPr lang="el-GR" sz="750" b="1" dirty="0">
                  <a:solidFill>
                    <a:srgbClr val="181717"/>
                  </a:solidFill>
                  <a:effectLst/>
                  <a:latin typeface="Calibri" panose="020F0502020204030204" pitchFamily="34" charset="0"/>
                  <a:ea typeface="Calibri" panose="020F0502020204030204" pitchFamily="34" charset="0"/>
                </a:rPr>
                <a:t>CD4</a:t>
              </a:r>
              <a:r>
                <a:rPr lang="el-GR" sz="750" b="1" spc="-170" dirty="0">
                  <a:solidFill>
                    <a:srgbClr val="181717"/>
                  </a:solidFill>
                  <a:effectLst/>
                  <a:latin typeface="Calibri" panose="020F0502020204030204" pitchFamily="34" charset="0"/>
                  <a:ea typeface="Calibri" panose="020F0502020204030204" pitchFamily="34" charset="0"/>
                </a:rPr>
                <a:t> </a:t>
              </a:r>
              <a:endParaRPr lang="el-GR" sz="1000" dirty="0">
                <a:solidFill>
                  <a:srgbClr val="181717"/>
                </a:solidFill>
                <a:effectLst/>
                <a:latin typeface="Times New Roman" panose="02020603050405020304" pitchFamily="18" charset="0"/>
                <a:ea typeface="Times New Roman" panose="02020603050405020304" pitchFamily="18" charset="0"/>
              </a:endParaRPr>
            </a:p>
          </p:txBody>
        </p:sp>
        <p:sp>
          <p:nvSpPr>
            <p:cNvPr id="14" name="Rectangle 1414">
              <a:extLst>
                <a:ext uri="{FF2B5EF4-FFF2-40B4-BE49-F238E27FC236}">
                  <a16:creationId xmlns:a16="http://schemas.microsoft.com/office/drawing/2014/main" xmlns="" id="{D9CD77EA-78C7-411F-A32B-96ADD022C562}"/>
                </a:ext>
              </a:extLst>
            </p:cNvPr>
            <p:cNvSpPr/>
            <p:nvPr/>
          </p:nvSpPr>
          <p:spPr>
            <a:xfrm>
              <a:off x="638414" y="1166885"/>
              <a:ext cx="230055" cy="143024"/>
            </a:xfrm>
            <a:prstGeom prst="rect">
              <a:avLst/>
            </a:prstGeom>
            <a:ln>
              <a:noFill/>
            </a:ln>
          </p:spPr>
          <p:txBody>
            <a:bodyPr vert="horz" lIns="0" tIns="0" rIns="0" bIns="0" rtlCol="0">
              <a:noAutofit/>
            </a:bodyPr>
            <a:lstStyle/>
            <a:p>
              <a:pPr marR="38735" indent="146050" algn="l">
                <a:lnSpc>
                  <a:spcPct val="107000"/>
                </a:lnSpc>
                <a:spcAft>
                  <a:spcPts val="800"/>
                </a:spcAft>
              </a:pPr>
              <a:r>
                <a:rPr lang="el-GR" sz="750" b="1" dirty="0">
                  <a:solidFill>
                    <a:srgbClr val="181717"/>
                  </a:solidFill>
                  <a:effectLst/>
                  <a:latin typeface="Calibri" panose="020F0502020204030204" pitchFamily="34" charset="0"/>
                  <a:ea typeface="Calibri" panose="020F0502020204030204" pitchFamily="34" charset="0"/>
                </a:rPr>
                <a:t>CD3</a:t>
              </a:r>
              <a:endParaRPr lang="el-GR" sz="1000" dirty="0">
                <a:solidFill>
                  <a:srgbClr val="181717"/>
                </a:solidFill>
                <a:effectLst/>
                <a:latin typeface="Times New Roman" panose="02020603050405020304" pitchFamily="18" charset="0"/>
                <a:ea typeface="Times New Roman" panose="02020603050405020304" pitchFamily="18" charset="0"/>
              </a:endParaRPr>
            </a:p>
          </p:txBody>
        </p:sp>
        <p:sp>
          <p:nvSpPr>
            <p:cNvPr id="15" name="Rectangle 1415">
              <a:extLst>
                <a:ext uri="{FF2B5EF4-FFF2-40B4-BE49-F238E27FC236}">
                  <a16:creationId xmlns:a16="http://schemas.microsoft.com/office/drawing/2014/main" xmlns="" id="{23A5D28E-A099-4B9D-9BA9-BDF983573281}"/>
                </a:ext>
              </a:extLst>
            </p:cNvPr>
            <p:cNvSpPr/>
            <p:nvPr/>
          </p:nvSpPr>
          <p:spPr>
            <a:xfrm rot="-5399999">
              <a:off x="-43515" y="1889100"/>
              <a:ext cx="230055" cy="143025"/>
            </a:xfrm>
            <a:prstGeom prst="rect">
              <a:avLst/>
            </a:prstGeom>
            <a:ln>
              <a:noFill/>
            </a:ln>
          </p:spPr>
          <p:txBody>
            <a:bodyPr vert="horz" lIns="0" tIns="0" rIns="0" bIns="0" rtlCol="0">
              <a:noAutofit/>
            </a:bodyPr>
            <a:lstStyle/>
            <a:p>
              <a:pPr marR="38735" indent="146050" algn="l">
                <a:lnSpc>
                  <a:spcPct val="107000"/>
                </a:lnSpc>
                <a:spcAft>
                  <a:spcPts val="800"/>
                </a:spcAft>
              </a:pPr>
              <a:r>
                <a:rPr lang="el-GR" sz="750" b="1" dirty="0">
                  <a:solidFill>
                    <a:srgbClr val="181717"/>
                  </a:solidFill>
                  <a:effectLst/>
                  <a:latin typeface="Calibri" panose="020F0502020204030204" pitchFamily="34" charset="0"/>
                  <a:ea typeface="Calibri" panose="020F0502020204030204" pitchFamily="34" charset="0"/>
                </a:rPr>
                <a:t>CD8</a:t>
              </a:r>
              <a:endParaRPr lang="el-GR" sz="1000" dirty="0">
                <a:solidFill>
                  <a:srgbClr val="181717"/>
                </a:solidFill>
                <a:effectLst/>
                <a:latin typeface="Times New Roman" panose="02020603050405020304" pitchFamily="18" charset="0"/>
                <a:ea typeface="Times New Roman" panose="02020603050405020304" pitchFamily="18" charset="0"/>
              </a:endParaRPr>
            </a:p>
          </p:txBody>
        </p:sp>
        <p:sp>
          <p:nvSpPr>
            <p:cNvPr id="16" name="Rectangle 1416">
              <a:extLst>
                <a:ext uri="{FF2B5EF4-FFF2-40B4-BE49-F238E27FC236}">
                  <a16:creationId xmlns:a16="http://schemas.microsoft.com/office/drawing/2014/main" xmlns="" id="{3EEB84E8-5C44-43B8-8374-9FCFC29CDECB}"/>
                </a:ext>
              </a:extLst>
            </p:cNvPr>
            <p:cNvSpPr/>
            <p:nvPr/>
          </p:nvSpPr>
          <p:spPr>
            <a:xfrm>
              <a:off x="635202" y="2590470"/>
              <a:ext cx="230055" cy="143025"/>
            </a:xfrm>
            <a:prstGeom prst="rect">
              <a:avLst/>
            </a:prstGeom>
            <a:ln>
              <a:noFill/>
            </a:ln>
          </p:spPr>
          <p:txBody>
            <a:bodyPr vert="horz" lIns="0" tIns="0" rIns="0" bIns="0" rtlCol="0">
              <a:noAutofit/>
            </a:bodyPr>
            <a:lstStyle/>
            <a:p>
              <a:pPr marR="38735" indent="146050" algn="l">
                <a:lnSpc>
                  <a:spcPct val="107000"/>
                </a:lnSpc>
                <a:spcAft>
                  <a:spcPts val="800"/>
                </a:spcAft>
              </a:pPr>
              <a:r>
                <a:rPr lang="el-GR" sz="750" b="1" dirty="0">
                  <a:solidFill>
                    <a:srgbClr val="181717"/>
                  </a:solidFill>
                  <a:effectLst/>
                  <a:latin typeface="Calibri" panose="020F0502020204030204" pitchFamily="34" charset="0"/>
                  <a:ea typeface="Calibri" panose="020F0502020204030204" pitchFamily="34" charset="0"/>
                </a:rPr>
                <a:t>CD3</a:t>
              </a:r>
              <a:endParaRPr lang="el-GR" sz="1000" dirty="0">
                <a:solidFill>
                  <a:srgbClr val="181717"/>
                </a:solidFill>
                <a:effectLst/>
                <a:latin typeface="Times New Roman" panose="02020603050405020304" pitchFamily="18" charset="0"/>
                <a:ea typeface="Times New Roman" panose="02020603050405020304" pitchFamily="18" charset="0"/>
              </a:endParaRPr>
            </a:p>
          </p:txBody>
        </p:sp>
        <p:sp>
          <p:nvSpPr>
            <p:cNvPr id="17" name="Shape 1417">
              <a:extLst>
                <a:ext uri="{FF2B5EF4-FFF2-40B4-BE49-F238E27FC236}">
                  <a16:creationId xmlns:a16="http://schemas.microsoft.com/office/drawing/2014/main" xmlns="" id="{CEAFCC26-70B3-4ADA-80A1-5C02CB54960A}"/>
                </a:ext>
              </a:extLst>
            </p:cNvPr>
            <p:cNvSpPr/>
            <p:nvPr/>
          </p:nvSpPr>
          <p:spPr>
            <a:xfrm>
              <a:off x="155215" y="0"/>
              <a:ext cx="572110" cy="1107097"/>
            </a:xfrm>
            <a:custGeom>
              <a:avLst/>
              <a:gdLst/>
              <a:ahLst/>
              <a:cxnLst/>
              <a:rect l="0" t="0" r="0" b="0"/>
              <a:pathLst>
                <a:path w="572110" h="1107097">
                  <a:moveTo>
                    <a:pt x="0" y="0"/>
                  </a:moveTo>
                  <a:lnTo>
                    <a:pt x="572110" y="0"/>
                  </a:lnTo>
                  <a:lnTo>
                    <a:pt x="572110" y="6350"/>
                  </a:lnTo>
                  <a:lnTo>
                    <a:pt x="6350" y="6350"/>
                  </a:lnTo>
                  <a:lnTo>
                    <a:pt x="6350" y="1100747"/>
                  </a:lnTo>
                  <a:lnTo>
                    <a:pt x="572110" y="1100747"/>
                  </a:lnTo>
                  <a:lnTo>
                    <a:pt x="572110" y="1107097"/>
                  </a:lnTo>
                  <a:lnTo>
                    <a:pt x="0" y="1107097"/>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l-GR" dirty="0"/>
            </a:p>
          </p:txBody>
        </p:sp>
        <p:sp>
          <p:nvSpPr>
            <p:cNvPr id="18" name="Shape 1418">
              <a:extLst>
                <a:ext uri="{FF2B5EF4-FFF2-40B4-BE49-F238E27FC236}">
                  <a16:creationId xmlns:a16="http://schemas.microsoft.com/office/drawing/2014/main" xmlns="" id="{6B4C0C6E-D8E7-4503-A7F9-B066DF2EC027}"/>
                </a:ext>
              </a:extLst>
            </p:cNvPr>
            <p:cNvSpPr/>
            <p:nvPr/>
          </p:nvSpPr>
          <p:spPr>
            <a:xfrm>
              <a:off x="727325" y="0"/>
              <a:ext cx="572110" cy="1107097"/>
            </a:xfrm>
            <a:custGeom>
              <a:avLst/>
              <a:gdLst/>
              <a:ahLst/>
              <a:cxnLst/>
              <a:rect l="0" t="0" r="0" b="0"/>
              <a:pathLst>
                <a:path w="572110" h="1107097">
                  <a:moveTo>
                    <a:pt x="0" y="0"/>
                  </a:moveTo>
                  <a:lnTo>
                    <a:pt x="572110" y="0"/>
                  </a:lnTo>
                  <a:lnTo>
                    <a:pt x="572110" y="1107097"/>
                  </a:lnTo>
                  <a:lnTo>
                    <a:pt x="568935" y="1107097"/>
                  </a:lnTo>
                  <a:lnTo>
                    <a:pt x="0" y="1107097"/>
                  </a:lnTo>
                  <a:lnTo>
                    <a:pt x="0" y="1100747"/>
                  </a:lnTo>
                  <a:lnTo>
                    <a:pt x="565760" y="1100747"/>
                  </a:lnTo>
                  <a:lnTo>
                    <a:pt x="565760" y="6350"/>
                  </a:lnTo>
                  <a:lnTo>
                    <a:pt x="0" y="635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l-GR" dirty="0"/>
            </a:p>
          </p:txBody>
        </p:sp>
        <p:sp>
          <p:nvSpPr>
            <p:cNvPr id="19" name="Shape 1419">
              <a:extLst>
                <a:ext uri="{FF2B5EF4-FFF2-40B4-BE49-F238E27FC236}">
                  <a16:creationId xmlns:a16="http://schemas.microsoft.com/office/drawing/2014/main" xmlns="" id="{3A2DB8C5-44D8-4147-A59B-98BF2881A1C2}"/>
                </a:ext>
              </a:extLst>
            </p:cNvPr>
            <p:cNvSpPr/>
            <p:nvPr/>
          </p:nvSpPr>
          <p:spPr>
            <a:xfrm>
              <a:off x="155215" y="1435595"/>
              <a:ext cx="572110" cy="1107097"/>
            </a:xfrm>
            <a:custGeom>
              <a:avLst/>
              <a:gdLst/>
              <a:ahLst/>
              <a:cxnLst/>
              <a:rect l="0" t="0" r="0" b="0"/>
              <a:pathLst>
                <a:path w="572110" h="1107097">
                  <a:moveTo>
                    <a:pt x="0" y="0"/>
                  </a:moveTo>
                  <a:lnTo>
                    <a:pt x="572110" y="0"/>
                  </a:lnTo>
                  <a:lnTo>
                    <a:pt x="572110" y="6350"/>
                  </a:lnTo>
                  <a:lnTo>
                    <a:pt x="6350" y="6350"/>
                  </a:lnTo>
                  <a:lnTo>
                    <a:pt x="6350" y="1100747"/>
                  </a:lnTo>
                  <a:lnTo>
                    <a:pt x="572110" y="1100747"/>
                  </a:lnTo>
                  <a:lnTo>
                    <a:pt x="572110" y="1107097"/>
                  </a:lnTo>
                  <a:lnTo>
                    <a:pt x="0" y="1107097"/>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l-GR" dirty="0"/>
            </a:p>
          </p:txBody>
        </p:sp>
        <p:sp>
          <p:nvSpPr>
            <p:cNvPr id="20" name="Shape 1420">
              <a:extLst>
                <a:ext uri="{FF2B5EF4-FFF2-40B4-BE49-F238E27FC236}">
                  <a16:creationId xmlns:a16="http://schemas.microsoft.com/office/drawing/2014/main" xmlns="" id="{85180FCC-5F86-4F25-B717-58CFE2FEADCE}"/>
                </a:ext>
              </a:extLst>
            </p:cNvPr>
            <p:cNvSpPr/>
            <p:nvPr/>
          </p:nvSpPr>
          <p:spPr>
            <a:xfrm>
              <a:off x="727325" y="1435595"/>
              <a:ext cx="572110" cy="1107097"/>
            </a:xfrm>
            <a:custGeom>
              <a:avLst/>
              <a:gdLst/>
              <a:ahLst/>
              <a:cxnLst/>
              <a:rect l="0" t="0" r="0" b="0"/>
              <a:pathLst>
                <a:path w="572110" h="1107097">
                  <a:moveTo>
                    <a:pt x="0" y="0"/>
                  </a:moveTo>
                  <a:lnTo>
                    <a:pt x="572110" y="0"/>
                  </a:lnTo>
                  <a:lnTo>
                    <a:pt x="572110" y="1107097"/>
                  </a:lnTo>
                  <a:lnTo>
                    <a:pt x="568935" y="1107097"/>
                  </a:lnTo>
                  <a:lnTo>
                    <a:pt x="0" y="1107097"/>
                  </a:lnTo>
                  <a:lnTo>
                    <a:pt x="0" y="1100747"/>
                  </a:lnTo>
                  <a:lnTo>
                    <a:pt x="565760" y="1100747"/>
                  </a:lnTo>
                  <a:lnTo>
                    <a:pt x="565760" y="6350"/>
                  </a:lnTo>
                  <a:lnTo>
                    <a:pt x="0" y="635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l-GR" dirty="0"/>
            </a:p>
          </p:txBody>
        </p:sp>
      </p:grpSp>
    </p:spTree>
    <p:extLst>
      <p:ext uri="{BB962C8B-B14F-4D97-AF65-F5344CB8AC3E}">
        <p14:creationId xmlns:p14="http://schemas.microsoft.com/office/powerpoint/2010/main" xmlns="" val="1492937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xmlns="" id="{7A662B1D-75E4-492A-AD1F-252945CACA46}"/>
              </a:ext>
            </a:extLst>
          </p:cNvPr>
          <p:cNvSpPr>
            <a:spLocks noGrp="1"/>
          </p:cNvSpPr>
          <p:nvPr>
            <p:ph type="title"/>
          </p:nvPr>
        </p:nvSpPr>
        <p:spPr>
          <a:xfrm>
            <a:off x="1024128" y="585216"/>
            <a:ext cx="9720072" cy="90645"/>
          </a:xfrm>
        </p:spPr>
        <p:txBody>
          <a:bodyPr>
            <a:normAutofit fontScale="90000"/>
          </a:bodyPr>
          <a:lstStyle/>
          <a:p>
            <a:endParaRPr lang="el-GR" dirty="0"/>
          </a:p>
        </p:txBody>
      </p:sp>
      <p:sp>
        <p:nvSpPr>
          <p:cNvPr id="7" name="Θέση περιεχομένου 6">
            <a:extLst>
              <a:ext uri="{FF2B5EF4-FFF2-40B4-BE49-F238E27FC236}">
                <a16:creationId xmlns:a16="http://schemas.microsoft.com/office/drawing/2014/main" xmlns="" id="{AB5F1128-79E4-4556-BA0C-F922A3392D2C}"/>
              </a:ext>
            </a:extLst>
          </p:cNvPr>
          <p:cNvSpPr>
            <a:spLocks noGrp="1"/>
          </p:cNvSpPr>
          <p:nvPr>
            <p:ph idx="1"/>
          </p:nvPr>
        </p:nvSpPr>
        <p:spPr>
          <a:xfrm>
            <a:off x="1024128" y="821635"/>
            <a:ext cx="9720071" cy="5487725"/>
          </a:xfrm>
        </p:spPr>
        <p:txBody>
          <a:bodyPr/>
          <a:lstStyle/>
          <a:p>
            <a:pPr>
              <a:buFont typeface="Wingdings" panose="05000000000000000000" pitchFamily="2" charset="2"/>
              <a:buChar char="q"/>
            </a:pPr>
            <a:r>
              <a:rPr lang="el-GR" dirty="0"/>
              <a:t>ΑΙΤΙΑ ΠΡΟΣΕΛΕΥΣΗΣ</a:t>
            </a:r>
            <a:r>
              <a:rPr lang="en-US" dirty="0"/>
              <a:t>:</a:t>
            </a:r>
            <a:r>
              <a:rPr lang="el-GR" dirty="0"/>
              <a:t> ΑΝΔΡΑΣ 45 ΕΤΩΝ ΜΕ Α.Ι. ΕΓΚΕΦΑΛΟΠΕΡΙΤΟΝΑΪΚΗΣ ΠΑΡΟΧΕΤΕΥΣΗΣ ΚΑΙ ΣΥΝΔΡΟΜΟΥ </a:t>
            </a:r>
            <a:r>
              <a:rPr lang="en-US" dirty="0">
                <a:latin typeface="Calibri" panose="020F0502020204030204" pitchFamily="34" charset="0"/>
                <a:cs typeface="Calibri" panose="020F0502020204030204" pitchFamily="34" charset="0"/>
              </a:rPr>
              <a:t>TOURETTE</a:t>
            </a:r>
            <a:r>
              <a:rPr lang="el-GR"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t>
            </a:r>
            <a:r>
              <a:rPr lang="el-GR" dirty="0"/>
              <a:t>ΠΡΟΣΕΡΧΕΤΑΙ ΛΟΓΩ ΚΕΦΑΛΑΓΙΑΣ ΚΑΙ ΕΜΠΥΡΕΤΟΥ</a:t>
            </a: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l-GR" dirty="0"/>
          </a:p>
          <a:p>
            <a:pPr>
              <a:buFont typeface="Wingdings" panose="05000000000000000000" pitchFamily="2" charset="2"/>
              <a:buChar char="q"/>
            </a:pPr>
            <a:r>
              <a:rPr lang="el-GR" dirty="0"/>
              <a:t>ΠΑΡΟΥΣΑ ΝΟΣΟΣ</a:t>
            </a:r>
            <a:r>
              <a:rPr lang="en-US" dirty="0"/>
              <a:t>:</a:t>
            </a:r>
            <a:r>
              <a:rPr lang="el-GR" dirty="0"/>
              <a:t> ΑΠΟ 3ΗΜΕΡΟΥ Ο ΑΣΘΕΝΗΣ ΠΕΡΙΓΡΑΦΕΙ ΔΙΑΧΥΤΗ ΣΦΥΖΟΥΣΑ ΚΕΦΑΛΑΛΓΙΑ ΠΟΥ ΕΜΦΑΝΙΣΤΗΚΕ ΜΕ ΤΗΝ ΕΓΕΡΣΗ ΤΟΥ ΚΑΙ ΔΕΝ ΥΠΟΧΩΡΟΥΣΕ ΠΑΡΑ ΤΗ ΛΗΨΗ ΙΒΟΥΠΡΟΦΕΝΗΣ. </a:t>
            </a:r>
            <a:r>
              <a:rPr lang="el-GR" dirty="0">
                <a:latin typeface="Calibri" panose="020F0502020204030204" pitchFamily="34" charset="0"/>
                <a:cs typeface="Calibri" panose="020F0502020204030204" pitchFamily="34" charset="0"/>
              </a:rPr>
              <a:t>ΤΟ ΑΛΓΟΣ ΗΤΑΝ ΠΑΡΟΜΟΙΟ ΜΕ ΕΠΕΙΣΟΔΙΟ ΚΕΦΑΛΑΛΓΙΑΣ ΠΟΥ ΕΙΧΕ ΠΡΟ 24ΕΤΙΑΣ ΚΑΙ ΑΠΟΔΟΘΗΚΕ ΣΕ ΔΥΣΛΕΙΤΟΥΡΓΙΑ ΤΗΣ ΠΑΡΟΧΕΤΕΥΣΗΣ. </a:t>
            </a:r>
            <a:r>
              <a:rPr lang="el-GR" dirty="0"/>
              <a:t>ΑΠΟ 12ΩΡΟΥ ΠΡΟ ΤΗΣ ΕΚΤΙΜΗΣΗΣ ΑΝΑΦΕΡΕΙ ΕΜΠΥΡΕΤΟ, ΑΝΟΡΕΞΙΑ, ΚΟΠΩΣΗ ΚΑΙ ΝΑΥΤΙΑ.</a:t>
            </a:r>
          </a:p>
          <a:p>
            <a:pPr>
              <a:buFont typeface="Wingdings" panose="05000000000000000000" pitchFamily="2" charset="2"/>
              <a:buChar char="q"/>
            </a:pPr>
            <a:endParaRPr lang="el-GR" dirty="0"/>
          </a:p>
          <a:p>
            <a:pPr marL="0" indent="0">
              <a:buNone/>
            </a:pPr>
            <a:r>
              <a:rPr lang="el-GR" dirty="0"/>
              <a:t>*ΣΥΝΔΡΟΜΟ ΝΕΥΡΟΑΝΑΠΤΥΞΙΑΚΗΣ ΔΙΑΤΑΡΑΧΗΣ ΜΕ ΦΩΝΗΤΙΚΑ/ΚΙΝΗΤΙΚΑ (ΑΠΛΑ ‘Η ΠΟΛΥΠΛΟΚΑ) ΤΙΚ</a:t>
            </a:r>
          </a:p>
          <a:p>
            <a:pPr marL="0" indent="0">
              <a:buNone/>
            </a:pPr>
            <a:endParaRPr lang="el-GR" dirty="0"/>
          </a:p>
        </p:txBody>
      </p:sp>
    </p:spTree>
    <p:extLst>
      <p:ext uri="{BB962C8B-B14F-4D97-AF65-F5344CB8AC3E}">
        <p14:creationId xmlns:p14="http://schemas.microsoft.com/office/powerpoint/2010/main" xmlns="" val="2100102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41AEBFE-05B5-4BFC-A1A0-879B4771A7E8}"/>
              </a:ext>
            </a:extLst>
          </p:cNvPr>
          <p:cNvSpPr>
            <a:spLocks noGrp="1"/>
          </p:cNvSpPr>
          <p:nvPr>
            <p:ph type="title"/>
          </p:nvPr>
        </p:nvSpPr>
        <p:spPr/>
        <p:txBody>
          <a:bodyPr/>
          <a:lstStyle/>
          <a:p>
            <a:r>
              <a:rPr lang="el-GR" dirty="0"/>
              <a:t>ΠΡΟΒΛΗΜΑΤΑ ΑΣΘΕΝΟΥΣ ΙΙ</a:t>
            </a:r>
          </a:p>
        </p:txBody>
      </p:sp>
      <p:sp>
        <p:nvSpPr>
          <p:cNvPr id="7" name="Θέση περιεχομένου 6">
            <a:extLst>
              <a:ext uri="{FF2B5EF4-FFF2-40B4-BE49-F238E27FC236}">
                <a16:creationId xmlns:a16="http://schemas.microsoft.com/office/drawing/2014/main" xmlns="" id="{B4583EB1-2F92-4103-8A3C-ED1DBBEA68D5}"/>
              </a:ext>
            </a:extLst>
          </p:cNvPr>
          <p:cNvSpPr>
            <a:spLocks noGrp="1"/>
          </p:cNvSpPr>
          <p:nvPr>
            <p:ph idx="1"/>
          </p:nvPr>
        </p:nvSpPr>
        <p:spPr/>
        <p:txBody>
          <a:bodyPr/>
          <a:lstStyle/>
          <a:p>
            <a:pPr>
              <a:buFont typeface="Wingdings" panose="05000000000000000000" pitchFamily="2" charset="2"/>
              <a:buChar char="§"/>
            </a:pPr>
            <a:r>
              <a:rPr lang="el-GR" dirty="0"/>
              <a:t>ΚΕΦΑΛΑΓΙΑ</a:t>
            </a:r>
          </a:p>
          <a:p>
            <a:pPr>
              <a:buFont typeface="Wingdings" panose="05000000000000000000" pitchFamily="2" charset="2"/>
              <a:buChar char="§"/>
            </a:pPr>
            <a:endParaRPr lang="el-GR" dirty="0"/>
          </a:p>
          <a:p>
            <a:pPr>
              <a:buFont typeface="Wingdings" panose="05000000000000000000" pitchFamily="2" charset="2"/>
              <a:buChar char="§"/>
            </a:pPr>
            <a:r>
              <a:rPr lang="el-GR" i="1" dirty="0"/>
              <a:t>(ΑΡ) ΟΜΩΝΥΜΗ ΗΜΙΑΝΟΨΙΑ </a:t>
            </a:r>
          </a:p>
          <a:p>
            <a:pPr marL="0" indent="0">
              <a:buNone/>
            </a:pPr>
            <a:endParaRPr lang="el-GR" dirty="0"/>
          </a:p>
          <a:p>
            <a:pPr>
              <a:buFont typeface="Wingdings" panose="05000000000000000000" pitchFamily="2" charset="2"/>
              <a:buChar char="§"/>
            </a:pPr>
            <a:r>
              <a:rPr lang="el-GR" dirty="0"/>
              <a:t>ΕΜΠΥΡΕΤΟ</a:t>
            </a:r>
          </a:p>
          <a:p>
            <a:pPr>
              <a:buFont typeface="Wingdings" panose="05000000000000000000" pitchFamily="2" charset="2"/>
              <a:buChar char="§"/>
            </a:pPr>
            <a:endParaRPr lang="el-GR" dirty="0"/>
          </a:p>
          <a:p>
            <a:pPr>
              <a:buFont typeface="Wingdings" panose="05000000000000000000" pitchFamily="2" charset="2"/>
              <a:buChar char="§"/>
            </a:pPr>
            <a:r>
              <a:rPr lang="el-GR" dirty="0"/>
              <a:t>ΔΙΑΧΥΤΗ ΛΕΜΦΑΔΕΝΟΠΑΘΕΙΑ</a:t>
            </a:r>
          </a:p>
          <a:p>
            <a:pPr>
              <a:buFont typeface="Wingdings" panose="05000000000000000000" pitchFamily="2" charset="2"/>
              <a:buChar char="§"/>
            </a:pPr>
            <a:endParaRPr lang="el-GR" dirty="0"/>
          </a:p>
        </p:txBody>
      </p:sp>
    </p:spTree>
    <p:extLst>
      <p:ext uri="{BB962C8B-B14F-4D97-AF65-F5344CB8AC3E}">
        <p14:creationId xmlns:p14="http://schemas.microsoft.com/office/powerpoint/2010/main" xmlns="" val="333786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414A247-2A08-451F-9B04-8B88DD464BEA}"/>
              </a:ext>
            </a:extLst>
          </p:cNvPr>
          <p:cNvSpPr>
            <a:spLocks noGrp="1"/>
          </p:cNvSpPr>
          <p:nvPr>
            <p:ph type="title"/>
          </p:nvPr>
        </p:nvSpPr>
        <p:spPr/>
        <p:txBody>
          <a:bodyPr/>
          <a:lstStyle/>
          <a:p>
            <a:r>
              <a:rPr lang="el-GR" dirty="0" err="1"/>
              <a:t>Διαφορικη</a:t>
            </a:r>
            <a:r>
              <a:rPr lang="el-GR" dirty="0"/>
              <a:t> </a:t>
            </a:r>
            <a:r>
              <a:rPr lang="el-GR" dirty="0" err="1"/>
              <a:t>διαγνωση</a:t>
            </a:r>
            <a:r>
              <a:rPr lang="el-GR" dirty="0"/>
              <a:t> </a:t>
            </a:r>
            <a:r>
              <a:rPr lang="el-GR" dirty="0" err="1"/>
              <a:t>ιι</a:t>
            </a:r>
            <a:endParaRPr lang="el-GR" dirty="0"/>
          </a:p>
        </p:txBody>
      </p:sp>
      <p:sp>
        <p:nvSpPr>
          <p:cNvPr id="3" name="Θέση περιεχομένου 2">
            <a:extLst>
              <a:ext uri="{FF2B5EF4-FFF2-40B4-BE49-F238E27FC236}">
                <a16:creationId xmlns:a16="http://schemas.microsoft.com/office/drawing/2014/main" xmlns="" id="{1A01EF6F-CE0D-40C8-99BB-B73FEEF960C6}"/>
              </a:ext>
            </a:extLst>
          </p:cNvPr>
          <p:cNvSpPr>
            <a:spLocks noGrp="1"/>
          </p:cNvSpPr>
          <p:nvPr>
            <p:ph idx="1"/>
          </p:nvPr>
        </p:nvSpPr>
        <p:spPr>
          <a:xfrm>
            <a:off x="1024128" y="1802297"/>
            <a:ext cx="10262571" cy="4507064"/>
          </a:xfrm>
        </p:spPr>
        <p:txBody>
          <a:bodyPr>
            <a:normAutofit fontScale="25000" lnSpcReduction="20000"/>
          </a:bodyPr>
          <a:lstStyle/>
          <a:p>
            <a:pPr marL="0" indent="0">
              <a:buNone/>
            </a:pPr>
            <a:r>
              <a:rPr lang="el-GR" sz="6200" dirty="0"/>
              <a:t>1. ΚΕΦΑΛΑΛΓΙΑ </a:t>
            </a:r>
            <a:r>
              <a:rPr lang="en-US" sz="6200" dirty="0"/>
              <a:t>:</a:t>
            </a:r>
            <a:r>
              <a:rPr lang="el-GR" sz="6200" dirty="0"/>
              <a:t> ΔΥΣΛΕΙΤΟΥΡΓΙΑ </a:t>
            </a:r>
            <a:r>
              <a:rPr lang="en-US" sz="6200" dirty="0">
                <a:latin typeface="Calibri" panose="020F0502020204030204" pitchFamily="34" charset="0"/>
                <a:cs typeface="Calibri" panose="020F0502020204030204" pitchFamily="34" charset="0"/>
              </a:rPr>
              <a:t>SHUNT</a:t>
            </a:r>
            <a:r>
              <a:rPr lang="en-US" sz="6200" dirty="0"/>
              <a:t> </a:t>
            </a:r>
            <a:r>
              <a:rPr lang="el-GR" sz="6200" dirty="0"/>
              <a:t>– ΧΩΡΙΣ ΕΙΚΟΝΑ ΥΔΡΟΚΕΦΑΛΟΥ </a:t>
            </a:r>
          </a:p>
          <a:p>
            <a:pPr marL="0" indent="0">
              <a:buNone/>
            </a:pPr>
            <a:r>
              <a:rPr lang="el-GR" sz="6200" dirty="0"/>
              <a:t>                               ΛΟΙΜΩΞΗ ΚΝΣ/</a:t>
            </a:r>
            <a:r>
              <a:rPr lang="en-US" sz="6200" dirty="0">
                <a:latin typeface="Calibri" panose="020F0502020204030204" pitchFamily="34" charset="0"/>
                <a:cs typeface="Calibri" panose="020F0502020204030204" pitchFamily="34" charset="0"/>
              </a:rPr>
              <a:t>CA</a:t>
            </a:r>
            <a:r>
              <a:rPr lang="el-GR" sz="6200" dirty="0"/>
              <a:t> – ΕΞΕΤΑΣΗ ΕΝΥ ΧΩΡΙΣ ΕΙΔΙΚΑ ΕΥΡΗΜΑΤΑ</a:t>
            </a:r>
          </a:p>
          <a:p>
            <a:pPr marL="0" indent="0">
              <a:buNone/>
            </a:pPr>
            <a:endParaRPr lang="el-GR" sz="6200" dirty="0"/>
          </a:p>
          <a:p>
            <a:pPr marL="0" indent="0">
              <a:buNone/>
            </a:pPr>
            <a:r>
              <a:rPr lang="el-GR" sz="6200" dirty="0"/>
              <a:t>2. ΟΜΩΝΥΜΗ ΗΜΙΑΝΟΨΙΑ </a:t>
            </a:r>
            <a:r>
              <a:rPr lang="en-US" sz="6200" dirty="0"/>
              <a:t>:</a:t>
            </a:r>
            <a:r>
              <a:rPr lang="el-GR" sz="6200" dirty="0"/>
              <a:t> ΧΡΟΝΙΑ ΚΑΤΑΣΤΑΣΗ ΣΧΕΤΙΖΟΜΕΝΗ ΜΕ ΤΗΝ ΚΥΣΤΗ           </a:t>
            </a:r>
          </a:p>
          <a:p>
            <a:pPr marL="0" indent="0">
              <a:buNone/>
            </a:pPr>
            <a:r>
              <a:rPr lang="el-GR" sz="6200" dirty="0"/>
              <a:t>                                                     ΟΠΙΣΘΙΟΥ ΚΡΑΝΙΑΚΟΥ ΒΟΘΡΟΥ ΚΑΙ ΤΗ ΔΙΑΓΝΩΣΗ ΤΟΥ </a:t>
            </a:r>
          </a:p>
          <a:p>
            <a:pPr marL="0" indent="0">
              <a:buNone/>
            </a:pPr>
            <a:r>
              <a:rPr lang="el-GR" sz="6200" dirty="0"/>
              <a:t>                                                     ΥΔΡΟΚΕΦΑΛΟΥ</a:t>
            </a:r>
          </a:p>
          <a:p>
            <a:pPr marL="0" indent="0">
              <a:buNone/>
            </a:pPr>
            <a:endParaRPr lang="el-GR" sz="6200" dirty="0"/>
          </a:p>
          <a:p>
            <a:pPr marL="0" indent="0">
              <a:buNone/>
            </a:pPr>
            <a:r>
              <a:rPr lang="el-GR" sz="6200" dirty="0"/>
              <a:t>3. ΕΜΠΥΡΕΤΟ-ΔΙΑΧΥΤΗ ΛΕΜΦΑΔΕΝΟΠΑΘΕΙΑ </a:t>
            </a:r>
            <a:r>
              <a:rPr lang="en-US" sz="6200" dirty="0"/>
              <a:t>:</a:t>
            </a:r>
            <a:r>
              <a:rPr lang="el-GR" sz="6200" dirty="0"/>
              <a:t> ΛΟΙΜΩΞΗ (</a:t>
            </a:r>
            <a:r>
              <a:rPr lang="en-US" sz="6200" dirty="0">
                <a:latin typeface="Calibri" panose="020F0502020204030204" pitchFamily="34" charset="0"/>
                <a:cs typeface="Calibri" panose="020F0502020204030204" pitchFamily="34" charset="0"/>
              </a:rPr>
              <a:t>EBV-CMV-HIV-TB-BRUCELLA</a:t>
            </a:r>
            <a:r>
              <a:rPr lang="en-US" sz="6200" dirty="0"/>
              <a:t>), </a:t>
            </a:r>
          </a:p>
          <a:p>
            <a:pPr marL="0" indent="0">
              <a:buNone/>
            </a:pPr>
            <a:r>
              <a:rPr lang="en-US" sz="6200" dirty="0"/>
              <a:t>                                                                    </a:t>
            </a:r>
            <a:r>
              <a:rPr lang="el-GR" sz="6200" dirty="0"/>
              <a:t>  ΑΥΤΟΑΝΟΣΑ </a:t>
            </a:r>
            <a:r>
              <a:rPr lang="en-US" sz="6200" dirty="0"/>
              <a:t> </a:t>
            </a:r>
            <a:r>
              <a:rPr lang="el-GR" sz="6200" dirty="0"/>
              <a:t>ΝΟΣΗΜΑΤΑ (ΡΑ, ΣΕΛ), ΣΑΡΚΟΕΙΔΩΣΗ, ΑΜΥΛΟΕΙΔΩΣΗ</a:t>
            </a:r>
          </a:p>
          <a:p>
            <a:pPr marL="0" indent="0">
              <a:buNone/>
            </a:pPr>
            <a:r>
              <a:rPr lang="el-GR" sz="6200" dirty="0"/>
              <a:t>                                                                                    ΛΕΜΦΩΜΑ</a:t>
            </a:r>
          </a:p>
          <a:p>
            <a:pPr marL="0" indent="0">
              <a:buNone/>
            </a:pPr>
            <a:r>
              <a:rPr lang="el-GR" sz="6200" dirty="0"/>
              <a:t>                                                                                    ΦΑΡΜΑΚΑ (ΔΕ ΛΑΜΒΑΝΕΙ)</a:t>
            </a:r>
            <a:endParaRPr lang="en-US" sz="6200" dirty="0"/>
          </a:p>
          <a:p>
            <a:pPr marL="0" indent="0">
              <a:buNone/>
            </a:pPr>
            <a:r>
              <a:rPr lang="en-US" dirty="0"/>
              <a:t>                                                                    </a:t>
            </a:r>
            <a:endParaRPr lang="el-GR" dirty="0"/>
          </a:p>
          <a:p>
            <a:pPr marL="457200" indent="-457200">
              <a:buFont typeface="+mj-lt"/>
              <a:buAutoNum type="arabicPeriod"/>
            </a:pPr>
            <a:endParaRPr lang="el-GR" dirty="0"/>
          </a:p>
          <a:p>
            <a:pPr marL="457200" indent="-457200">
              <a:buFont typeface="+mj-lt"/>
              <a:buAutoNum type="arabicPeriod"/>
            </a:pPr>
            <a:endParaRPr lang="el-GR" dirty="0"/>
          </a:p>
          <a:p>
            <a:pPr marL="457200" indent="-457200">
              <a:buFont typeface="+mj-lt"/>
              <a:buAutoNum type="arabicPeriod"/>
            </a:pPr>
            <a:endParaRPr lang="el-GR" dirty="0"/>
          </a:p>
          <a:p>
            <a:pPr marL="457200" indent="-457200">
              <a:buFont typeface="+mj-lt"/>
              <a:buAutoNum type="arabicPeriod"/>
            </a:pPr>
            <a:endParaRPr lang="el-GR" dirty="0"/>
          </a:p>
        </p:txBody>
      </p:sp>
    </p:spTree>
    <p:extLst>
      <p:ext uri="{BB962C8B-B14F-4D97-AF65-F5344CB8AC3E}">
        <p14:creationId xmlns:p14="http://schemas.microsoft.com/office/powerpoint/2010/main" xmlns="" val="1628741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3F8192F-631B-4090-82D0-6D80EEE06F1B}"/>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xmlns="" id="{0830DB8D-00B6-4C61-9ECB-DFEED63173C6}"/>
              </a:ext>
            </a:extLst>
          </p:cNvPr>
          <p:cNvSpPr>
            <a:spLocks noGrp="1"/>
          </p:cNvSpPr>
          <p:nvPr>
            <p:ph idx="1"/>
          </p:nvPr>
        </p:nvSpPr>
        <p:spPr/>
        <p:txBody>
          <a:bodyPr/>
          <a:lstStyle/>
          <a:p>
            <a:endParaRPr lang="el-GR"/>
          </a:p>
        </p:txBody>
      </p:sp>
      <p:pic>
        <p:nvPicPr>
          <p:cNvPr id="4" name="Picture 2" descr="C:\Users\pathologiki_b_iatroi\Desktop\GJKFGKFGKGF.jpg">
            <a:extLst>
              <a:ext uri="{FF2B5EF4-FFF2-40B4-BE49-F238E27FC236}">
                <a16:creationId xmlns:a16="http://schemas.microsoft.com/office/drawing/2014/main" xmlns="" id="{C1FB515A-486C-4A5B-BB03-D1B981580C53}"/>
              </a:ext>
            </a:extLst>
          </p:cNvPr>
          <p:cNvPicPr>
            <a:picLocks noChangeAspect="1" noChangeArrowheads="1"/>
          </p:cNvPicPr>
          <p:nvPr/>
        </p:nvPicPr>
        <p:blipFill>
          <a:blip r:embed="rId2" cstate="print"/>
          <a:srcRect/>
          <a:stretch>
            <a:fillRect/>
          </a:stretch>
        </p:blipFill>
        <p:spPr bwMode="auto">
          <a:xfrm>
            <a:off x="0" y="13252"/>
            <a:ext cx="12192000" cy="6858000"/>
          </a:xfrm>
          <a:prstGeom prst="rect">
            <a:avLst/>
          </a:prstGeom>
          <a:noFill/>
        </p:spPr>
      </p:pic>
      <p:sp>
        <p:nvSpPr>
          <p:cNvPr id="5" name="Οβάλ 4">
            <a:extLst>
              <a:ext uri="{FF2B5EF4-FFF2-40B4-BE49-F238E27FC236}">
                <a16:creationId xmlns:a16="http://schemas.microsoft.com/office/drawing/2014/main" xmlns="" id="{E68BBB43-BC8F-4CB1-AFAC-7F83D6936E25}"/>
              </a:ext>
            </a:extLst>
          </p:cNvPr>
          <p:cNvSpPr/>
          <p:nvPr/>
        </p:nvSpPr>
        <p:spPr>
          <a:xfrm>
            <a:off x="9090991" y="3286539"/>
            <a:ext cx="1524000" cy="5035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βάλ 5">
            <a:extLst>
              <a:ext uri="{FF2B5EF4-FFF2-40B4-BE49-F238E27FC236}">
                <a16:creationId xmlns:a16="http://schemas.microsoft.com/office/drawing/2014/main" xmlns="" id="{02941476-EB28-476D-8CF3-F541B22A8603}"/>
              </a:ext>
            </a:extLst>
          </p:cNvPr>
          <p:cNvSpPr/>
          <p:nvPr/>
        </p:nvSpPr>
        <p:spPr>
          <a:xfrm>
            <a:off x="9640956" y="6561681"/>
            <a:ext cx="424070" cy="3474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a:extLst>
              <a:ext uri="{FF2B5EF4-FFF2-40B4-BE49-F238E27FC236}">
                <a16:creationId xmlns:a16="http://schemas.microsoft.com/office/drawing/2014/main" xmlns="" id="{F843D6AA-5A00-41D2-9EDB-DB4F2EADA390}"/>
              </a:ext>
            </a:extLst>
          </p:cNvPr>
          <p:cNvSpPr/>
          <p:nvPr/>
        </p:nvSpPr>
        <p:spPr>
          <a:xfrm>
            <a:off x="11131826" y="6612835"/>
            <a:ext cx="530087" cy="2451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875567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653">
            <a:extLst>
              <a:ext uri="{FF2B5EF4-FFF2-40B4-BE49-F238E27FC236}">
                <a16:creationId xmlns:a16="http://schemas.microsoft.com/office/drawing/2014/main" xmlns="" id="{23196249-CC6B-4DF1-9902-8F2A017D989A}"/>
              </a:ext>
            </a:extLst>
          </p:cNvPr>
          <p:cNvPicPr/>
          <p:nvPr/>
        </p:nvPicPr>
        <p:blipFill>
          <a:blip r:embed="rId2" cstate="print"/>
          <a:stretch>
            <a:fillRect/>
          </a:stretch>
        </p:blipFill>
        <p:spPr>
          <a:xfrm rot="5400000">
            <a:off x="2666998" y="-2667001"/>
            <a:ext cx="6858000" cy="12192003"/>
          </a:xfrm>
          <a:prstGeom prst="rect">
            <a:avLst/>
          </a:prstGeom>
        </p:spPr>
      </p:pic>
      <p:sp>
        <p:nvSpPr>
          <p:cNvPr id="3" name="Οβάλ 2">
            <a:extLst>
              <a:ext uri="{FF2B5EF4-FFF2-40B4-BE49-F238E27FC236}">
                <a16:creationId xmlns:a16="http://schemas.microsoft.com/office/drawing/2014/main" xmlns="" id="{2A71B251-9D46-491A-9D75-5881B6D2FED7}"/>
              </a:ext>
            </a:extLst>
          </p:cNvPr>
          <p:cNvSpPr/>
          <p:nvPr/>
        </p:nvSpPr>
        <p:spPr>
          <a:xfrm>
            <a:off x="9554817" y="914400"/>
            <a:ext cx="490331" cy="17095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βάλ 3">
            <a:extLst>
              <a:ext uri="{FF2B5EF4-FFF2-40B4-BE49-F238E27FC236}">
                <a16:creationId xmlns:a16="http://schemas.microsoft.com/office/drawing/2014/main" xmlns="" id="{0A2CDEE5-5A49-47E5-945B-A3D127E3A597}"/>
              </a:ext>
            </a:extLst>
          </p:cNvPr>
          <p:cNvSpPr/>
          <p:nvPr/>
        </p:nvSpPr>
        <p:spPr>
          <a:xfrm>
            <a:off x="10946295" y="914400"/>
            <a:ext cx="861391" cy="38563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968874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658">
            <a:extLst>
              <a:ext uri="{FF2B5EF4-FFF2-40B4-BE49-F238E27FC236}">
                <a16:creationId xmlns:a16="http://schemas.microsoft.com/office/drawing/2014/main" xmlns="" id="{E0232B13-169A-49DA-9470-63666A0BAE76}"/>
              </a:ext>
            </a:extLst>
          </p:cNvPr>
          <p:cNvPicPr/>
          <p:nvPr/>
        </p:nvPicPr>
        <p:blipFill>
          <a:blip r:embed="rId2" cstate="print"/>
          <a:stretch>
            <a:fillRect/>
          </a:stretch>
        </p:blipFill>
        <p:spPr>
          <a:xfrm rot="5400000">
            <a:off x="3460675" y="-1946666"/>
            <a:ext cx="5871132" cy="10463135"/>
          </a:xfrm>
          <a:prstGeom prst="rect">
            <a:avLst/>
          </a:prstGeom>
        </p:spPr>
      </p:pic>
      <p:sp>
        <p:nvSpPr>
          <p:cNvPr id="3" name="Οβάλ 2">
            <a:extLst>
              <a:ext uri="{FF2B5EF4-FFF2-40B4-BE49-F238E27FC236}">
                <a16:creationId xmlns:a16="http://schemas.microsoft.com/office/drawing/2014/main" xmlns="" id="{7E0BAE0A-678A-4EB2-96FE-6AF42CBFB2FA}"/>
              </a:ext>
            </a:extLst>
          </p:cNvPr>
          <p:cNvSpPr/>
          <p:nvPr/>
        </p:nvSpPr>
        <p:spPr>
          <a:xfrm>
            <a:off x="10495723" y="2809461"/>
            <a:ext cx="755374"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057684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AAC8C58-B3E2-4635-AEEE-D14C60B8CD37}"/>
              </a:ext>
            </a:extLst>
          </p:cNvPr>
          <p:cNvSpPr>
            <a:spLocks noGrp="1"/>
          </p:cNvSpPr>
          <p:nvPr>
            <p:ph type="title"/>
          </p:nvPr>
        </p:nvSpPr>
        <p:spPr>
          <a:xfrm>
            <a:off x="1024128" y="585216"/>
            <a:ext cx="9484846" cy="1309845"/>
          </a:xfrm>
        </p:spPr>
        <p:txBody>
          <a:bodyPr/>
          <a:lstStyle/>
          <a:p>
            <a:r>
              <a:rPr lang="el-GR" dirty="0"/>
              <a:t>ΛΟΙΜΩΞΕΙΣ Ι</a:t>
            </a:r>
          </a:p>
        </p:txBody>
      </p:sp>
      <p:sp>
        <p:nvSpPr>
          <p:cNvPr id="3" name="Θέση περιεχομένου 2">
            <a:extLst>
              <a:ext uri="{FF2B5EF4-FFF2-40B4-BE49-F238E27FC236}">
                <a16:creationId xmlns:a16="http://schemas.microsoft.com/office/drawing/2014/main" xmlns="" id="{770BA3AA-353D-46E5-8D95-B0E79B38884C}"/>
              </a:ext>
            </a:extLst>
          </p:cNvPr>
          <p:cNvSpPr>
            <a:spLocks noGrp="1"/>
          </p:cNvSpPr>
          <p:nvPr>
            <p:ph idx="1"/>
          </p:nvPr>
        </p:nvSpPr>
        <p:spPr>
          <a:xfrm>
            <a:off x="1024128" y="1895061"/>
            <a:ext cx="9720071" cy="4414299"/>
          </a:xfrm>
        </p:spPr>
        <p:txBody>
          <a:bodyPr/>
          <a:lstStyle/>
          <a:p>
            <a:pPr>
              <a:buFont typeface="Wingdings" panose="05000000000000000000" pitchFamily="2" charset="2"/>
              <a:buChar char="v"/>
            </a:pPr>
            <a:r>
              <a:rPr lang="el-GR" dirty="0"/>
              <a:t>ΑΠΟΚΛΕΙΣΜΟΣ ΒΑΚΤΗΡΙΑΚΩΝ ΛΟΙΜΩΞΕΩΝ (ΤΒ-ΒΡΟΥΚΕΛΛΑ)</a:t>
            </a:r>
            <a:endParaRPr lang="en-US" dirty="0"/>
          </a:p>
          <a:p>
            <a:pPr>
              <a:buFont typeface="Wingdings" panose="05000000000000000000" pitchFamily="2" charset="2"/>
              <a:buChar char="v"/>
            </a:pPr>
            <a:endParaRPr lang="en-US" dirty="0"/>
          </a:p>
          <a:p>
            <a:pPr>
              <a:buFont typeface="Wingdings" panose="05000000000000000000" pitchFamily="2" charset="2"/>
              <a:buChar char="v"/>
            </a:pPr>
            <a:r>
              <a:rPr lang="el-GR" dirty="0"/>
              <a:t>ΙΟΓΕΝΗΣ ΛΟΙΜΩΞΗ </a:t>
            </a:r>
            <a:r>
              <a:rPr lang="el-GR"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EBV-CMV-HIV)</a:t>
            </a:r>
          </a:p>
          <a:p>
            <a:pPr marL="0" indent="0">
              <a:buNone/>
            </a:pPr>
            <a:r>
              <a:rPr lang="en-US" dirty="0">
                <a:latin typeface="Calibri" panose="020F0502020204030204" pitchFamily="34" charset="0"/>
                <a:cs typeface="Calibri" panose="020F0502020204030204" pitchFamily="34" charset="0"/>
              </a:rPr>
              <a:t>    </a:t>
            </a:r>
            <a:endParaRPr lang="el-GR"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ΕΜΠΥΡΕΤΟ, ΔΙΑΧΥΤΗ ΛΕΜΦΑΔΕΝΟΠΑΘΕΙΑ, Ε/Ε ΜΕ ΑΤΥΠΑ  </a:t>
            </a:r>
          </a:p>
          <a:p>
            <a:pPr marL="0" indent="0">
              <a:buNone/>
            </a:pPr>
            <a:r>
              <a:rPr lang="el-GR" dirty="0">
                <a:latin typeface="Calibri" panose="020F0502020204030204" pitchFamily="34" charset="0"/>
                <a:cs typeface="Calibri" panose="020F0502020204030204" pitchFamily="34" charset="0"/>
              </a:rPr>
              <a:t>     ΛΕΜΦΟΚΥΤΤΑΡΑ</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ΔΙΑΤΑΡΑΧΗ ΗΠΑΤΙΚΗΣ ΒΙΟΧΗΜΕΙΑΣ</a:t>
            </a:r>
            <a:r>
              <a:rPr lang="en-US" dirty="0">
                <a:latin typeface="Calibri" panose="020F0502020204030204" pitchFamily="34" charset="0"/>
                <a:cs typeface="Calibri" panose="020F0502020204030204" pitchFamily="34" charset="0"/>
              </a:rPr>
              <a:t>, MONO-TEST (+)</a:t>
            </a:r>
            <a:endParaRPr lang="el-GR" dirty="0">
              <a:latin typeface="Calibri" panose="020F0502020204030204" pitchFamily="34" charset="0"/>
              <a:cs typeface="Calibri" panose="020F0502020204030204" pitchFamily="34" charset="0"/>
            </a:endParaRPr>
          </a:p>
          <a:p>
            <a:pPr marL="0" indent="0">
              <a:buNone/>
            </a:pPr>
            <a:r>
              <a:rPr lang="el-GR" dirty="0">
                <a:latin typeface="Calibri" panose="020F0502020204030204" pitchFamily="34" charset="0"/>
                <a:cs typeface="Calibri" panose="020F0502020204030204" pitchFamily="34" charset="0"/>
              </a:rPr>
              <a:t>    </a:t>
            </a:r>
          </a:p>
          <a:p>
            <a:pPr marL="0" indent="0">
              <a:buNone/>
            </a:pPr>
            <a:r>
              <a:rPr lang="el-GR" dirty="0">
                <a:latin typeface="Calibri" panose="020F0502020204030204" pitchFamily="34" charset="0"/>
                <a:cs typeface="Calibri" panose="020F0502020204030204" pitchFamily="34" charset="0"/>
              </a:rPr>
              <a:t>(-) ΟΡΟΛΟΓΙΚΟΣ ΕΛΕΓΧΟΣ ΧΩΡΙΣ ΕΥΡΗΜΑΤΑ,</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ΙΔΙΑΙΤΕΡΑ ΑΥΞΗΜΕΝΗ </a:t>
            </a:r>
            <a:r>
              <a:rPr lang="en-US" dirty="0">
                <a:latin typeface="Calibri" panose="020F0502020204030204" pitchFamily="34" charset="0"/>
                <a:cs typeface="Calibri" panose="020F0502020204030204" pitchFamily="34" charset="0"/>
              </a:rPr>
              <a:t>CRP</a:t>
            </a: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146818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8DAB9AC-ECDF-4666-B8D2-EC07BE6D21DA}"/>
              </a:ext>
            </a:extLst>
          </p:cNvPr>
          <p:cNvSpPr>
            <a:spLocks noGrp="1"/>
          </p:cNvSpPr>
          <p:nvPr>
            <p:ph type="title"/>
          </p:nvPr>
        </p:nvSpPr>
        <p:spPr>
          <a:xfrm>
            <a:off x="1024128" y="585216"/>
            <a:ext cx="9720072" cy="1097810"/>
          </a:xfrm>
        </p:spPr>
        <p:txBody>
          <a:bodyPr/>
          <a:lstStyle/>
          <a:p>
            <a:r>
              <a:rPr lang="el-GR" dirty="0"/>
              <a:t>ΛΟΙΜΩΞΕΙΣ ΙΙ</a:t>
            </a:r>
          </a:p>
        </p:txBody>
      </p:sp>
      <p:sp>
        <p:nvSpPr>
          <p:cNvPr id="3" name="Θέση περιεχομένου 2">
            <a:extLst>
              <a:ext uri="{FF2B5EF4-FFF2-40B4-BE49-F238E27FC236}">
                <a16:creationId xmlns:a16="http://schemas.microsoft.com/office/drawing/2014/main" xmlns="" id="{37015017-05BF-4425-AF35-5D4818D75432}"/>
              </a:ext>
            </a:extLst>
          </p:cNvPr>
          <p:cNvSpPr>
            <a:spLocks noGrp="1"/>
          </p:cNvSpPr>
          <p:nvPr>
            <p:ph idx="1"/>
          </p:nvPr>
        </p:nvSpPr>
        <p:spPr>
          <a:xfrm>
            <a:off x="1024128" y="1775791"/>
            <a:ext cx="9720071" cy="4651513"/>
          </a:xfrm>
        </p:spPr>
        <p:txBody>
          <a:bodyPr>
            <a:normAutofit fontScale="85000" lnSpcReduction="20000"/>
          </a:bodyPr>
          <a:lstStyle/>
          <a:p>
            <a:r>
              <a:rPr lang="el-GR" dirty="0"/>
              <a:t>ΟΡΟΛΟΓΙΚΟΣ ΕΛΕΓΧΟΣ→ ΑΠΟΚΛΕΙΣΜΟΣ </a:t>
            </a:r>
            <a:r>
              <a:rPr lang="en-US" b="1" dirty="0"/>
              <a:t>HIV-CMV</a:t>
            </a:r>
            <a:r>
              <a:rPr lang="en-US" dirty="0"/>
              <a:t> </a:t>
            </a:r>
            <a:r>
              <a:rPr lang="el-GR" b="1" dirty="0"/>
              <a:t>ΛΟΙΜΩΞΗΣ.</a:t>
            </a:r>
          </a:p>
          <a:p>
            <a:r>
              <a:rPr lang="el-GR" dirty="0"/>
              <a:t>(-) ΕΛΕΓΧΟΣ ΑΝΤΙΣΩΜΑΤΩΝ ΚΑΤΑ ΤΟΥ ΠΥΡΗΝΙΚΟΥ ΑΝΤΙΓΟΝΟΥ ΚΑΙ ΤΟΥ Ι</a:t>
            </a:r>
            <a:r>
              <a:rPr lang="el-GR" dirty="0">
                <a:latin typeface="Calibri" panose="020F0502020204030204" pitchFamily="34" charset="0"/>
                <a:cs typeface="Calibri" panose="020F0502020204030204" pitchFamily="34" charset="0"/>
              </a:rPr>
              <a:t>ΪΚΟΥ ΚΑΨΙΔΙΟΥ ΤΟΥ</a:t>
            </a:r>
            <a:r>
              <a:rPr lang="el-GR" dirty="0"/>
              <a:t> </a:t>
            </a:r>
            <a:r>
              <a:rPr lang="en-US" b="1" dirty="0">
                <a:latin typeface="Calibri" panose="020F0502020204030204" pitchFamily="34" charset="0"/>
                <a:cs typeface="Calibri" panose="020F0502020204030204" pitchFamily="34" charset="0"/>
              </a:rPr>
              <a:t>EBV</a:t>
            </a:r>
            <a:r>
              <a:rPr lang="el-GR" dirty="0"/>
              <a:t>→ΧΩΡΙΣ ΠΡΟΗΓΟΥΜΕΝΗ ΛΟΙΜΩΞΗ.</a:t>
            </a:r>
          </a:p>
          <a:p>
            <a:r>
              <a:rPr lang="en-US" b="1" dirty="0">
                <a:latin typeface="Calibri" panose="020F0502020204030204" pitchFamily="34" charset="0"/>
                <a:cs typeface="Calibri" panose="020F0502020204030204" pitchFamily="34" charset="0"/>
              </a:rPr>
              <a:t>EBV</a:t>
            </a:r>
            <a:r>
              <a:rPr lang="en-US" b="1" dirty="0"/>
              <a:t> </a:t>
            </a:r>
            <a:r>
              <a:rPr lang="el-GR" b="1" dirty="0"/>
              <a:t>ΛΟΙΜΩΞΗ/ΛΟΙΜΩΔΗΣ ΜΟΝΟΠΥΡΗΝΩΣΗ</a:t>
            </a:r>
            <a:r>
              <a:rPr lang="en-US" b="1" dirty="0"/>
              <a:t>:</a:t>
            </a:r>
            <a:r>
              <a:rPr lang="el-GR" dirty="0"/>
              <a:t> </a:t>
            </a:r>
          </a:p>
          <a:p>
            <a:pPr marL="514350" indent="-514350">
              <a:buFont typeface="+mj-lt"/>
              <a:buAutoNum type="romanLcPeriod"/>
            </a:pPr>
            <a:r>
              <a:rPr lang="el-GR" dirty="0"/>
              <a:t>ΕΜΦΑΝΙΣΗ ΣΕ 2 ΔΙΑΦΟΡΕΤΙΚΕΣ ΗΛΙΚΙΑΚΕΣ ΟΜΑΔΕΣ (ΠΡΩΙΜΗ ΠΑΙΔΙΚΗ ΗΛΙΚΙΑ-ΕΩΣ ΚΑΙ 5 ΕΤΗ, 2</a:t>
            </a:r>
            <a:r>
              <a:rPr lang="el-GR" baseline="30000" dirty="0"/>
              <a:t>Η</a:t>
            </a:r>
            <a:r>
              <a:rPr lang="el-GR" dirty="0"/>
              <a:t> – 3</a:t>
            </a:r>
            <a:r>
              <a:rPr lang="el-GR" baseline="30000" dirty="0"/>
              <a:t>Η</a:t>
            </a:r>
            <a:r>
              <a:rPr lang="el-GR" dirty="0"/>
              <a:t> ΔΕΚΑΕΤΙΑ ΖΩΗΣ).</a:t>
            </a:r>
          </a:p>
          <a:p>
            <a:pPr marL="514350" indent="-514350">
              <a:buFont typeface="+mj-lt"/>
              <a:buAutoNum type="romanLcPeriod"/>
            </a:pPr>
            <a:r>
              <a:rPr lang="el-GR" dirty="0"/>
              <a:t>ΣΤΟΥΣ ΕΝΗΛΙΚΕΣ, Η ΝΟΣΟΣ ΜΠΟΡΕΙ ΝΑ ΜΗΝ ΕΜΦΑΝΙΣΤΕΙ ΜΕ ΦΑΡΥΓΓΙΤΙΔΑ ΑΛΛΑ ΜΕ ΣΥΣΤΗΜΑΤΙΚΟΤΕΡΕΣ ΚΑΙ ΒΑΡΥΤΕΡΕΣ ΕΚΔΗΛΩΣΕΙΣ.</a:t>
            </a:r>
          </a:p>
          <a:p>
            <a:r>
              <a:rPr lang="el-GR" dirty="0"/>
              <a:t>ΣΤΟΙΧΕΙΑ ΥΠΕΡ ΤΗΣ ΔΙΑΓΝΩΣΗΣ</a:t>
            </a:r>
            <a:r>
              <a:rPr lang="en-US" dirty="0"/>
              <a:t>:</a:t>
            </a:r>
            <a:endParaRPr lang="el-GR" dirty="0"/>
          </a:p>
          <a:p>
            <a:r>
              <a:rPr lang="el-GR" b="1" dirty="0"/>
              <a:t>Κ.Ε.</a:t>
            </a:r>
            <a:r>
              <a:rPr lang="el-GR" dirty="0"/>
              <a:t>ΤΑΧΕΩΣ ΕΞΕΛΙΣΣΟΜΕΝΗ ΔΙΑΧΥΤΗ ΛΕΜΦΑΔΕΝΟΠΑΘΕΙΑ, ΕΜΠΥΡΕΤΟ, ΚΕΦΑΛΑΛΓΙΑ</a:t>
            </a:r>
          </a:p>
          <a:p>
            <a:r>
              <a:rPr lang="el-GR" b="1" dirty="0"/>
              <a:t>Ε.Ε.</a:t>
            </a:r>
            <a:r>
              <a:rPr lang="el-GR" dirty="0"/>
              <a:t> (ΑΤΥΠΑ ΛΕΜΦΟΚΥΤΤΑΡΑ, ΠΟΛΥΚΛΩΝΙΚΗ ΥΠΕΡΓΑΜΜΑΣΦΑΙΡΙΝΑΙΜΙΑ</a:t>
            </a:r>
            <a:r>
              <a:rPr lang="en-US" dirty="0"/>
              <a:t>,</a:t>
            </a:r>
            <a:r>
              <a:rPr lang="el-GR" dirty="0"/>
              <a:t> ΔΙΑΤΑΡΑΧΗ ΗΠΑΤΙΚΗΣ ΛΕΙΤΟΥΡΓΙΑΣ, ΕΤΕΡΟΦΙΛΑ ΑΝΤΙΣΩΜΑΤΑ)</a:t>
            </a:r>
          </a:p>
          <a:p>
            <a:r>
              <a:rPr lang="el-GR" b="1" dirty="0"/>
              <a:t>ΑΚΤΙΝΟΛΟΓΙΚΗ ΕΙΚΟΝΑ </a:t>
            </a:r>
            <a:r>
              <a:rPr lang="el-GR" dirty="0"/>
              <a:t>(ΛΕΜΦΑΔΕΝΟΠΑΘΕΙΑ ΜΕ ΕΣΤΙΕΣ ΝΕΚΡΩΣΗΣ) </a:t>
            </a:r>
          </a:p>
          <a:p>
            <a:r>
              <a:rPr lang="el-GR" i="1" u="sng" dirty="0"/>
              <a:t>Η ΑΠΟΥΣΙΑ </a:t>
            </a:r>
            <a:r>
              <a:rPr lang="en-US" i="1" u="sng" dirty="0">
                <a:latin typeface="Calibri" panose="020F0502020204030204" pitchFamily="34" charset="0"/>
                <a:cs typeface="Calibri" panose="020F0502020204030204" pitchFamily="34" charset="0"/>
              </a:rPr>
              <a:t>IgM/IgG Abs </a:t>
            </a:r>
            <a:r>
              <a:rPr lang="el-GR" i="1" u="sng" dirty="0"/>
              <a:t>ΜΠΟΡΕΙ ΝΑ ΣΧΕΤΙΖΕΤΑΙ ΜΕ ΠΡΩΙΜΗ ΕΜΦΑΝΙΣΗ ΤΟΥ ΣΥΝΔΡΟΜΟΥ.</a:t>
            </a:r>
          </a:p>
        </p:txBody>
      </p:sp>
    </p:spTree>
    <p:extLst>
      <p:ext uri="{BB962C8B-B14F-4D97-AF65-F5344CB8AC3E}">
        <p14:creationId xmlns:p14="http://schemas.microsoft.com/office/powerpoint/2010/main" xmlns="" val="893201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35CE5A7-C392-4D6F-85F6-DDCB3A344235}"/>
              </a:ext>
            </a:extLst>
          </p:cNvPr>
          <p:cNvSpPr>
            <a:spLocks noGrp="1"/>
          </p:cNvSpPr>
          <p:nvPr>
            <p:ph type="title"/>
          </p:nvPr>
        </p:nvSpPr>
        <p:spPr>
          <a:xfrm>
            <a:off x="1024128" y="585216"/>
            <a:ext cx="9720072" cy="1084558"/>
          </a:xfrm>
        </p:spPr>
        <p:txBody>
          <a:bodyPr/>
          <a:lstStyle/>
          <a:p>
            <a:r>
              <a:rPr lang="el-GR" dirty="0"/>
              <a:t>ΛΕΜΦΩΜΑ</a:t>
            </a:r>
          </a:p>
        </p:txBody>
      </p:sp>
      <p:sp>
        <p:nvSpPr>
          <p:cNvPr id="3" name="Θέση περιεχομένου 2">
            <a:extLst>
              <a:ext uri="{FF2B5EF4-FFF2-40B4-BE49-F238E27FC236}">
                <a16:creationId xmlns:a16="http://schemas.microsoft.com/office/drawing/2014/main" xmlns="" id="{0A7CA317-49CB-4A2D-A353-88EB5A948B3A}"/>
              </a:ext>
            </a:extLst>
          </p:cNvPr>
          <p:cNvSpPr>
            <a:spLocks noGrp="1"/>
          </p:cNvSpPr>
          <p:nvPr>
            <p:ph idx="1"/>
          </p:nvPr>
        </p:nvSpPr>
        <p:spPr>
          <a:xfrm>
            <a:off x="1024128" y="1444487"/>
            <a:ext cx="9720071" cy="5287617"/>
          </a:xfrm>
        </p:spPr>
        <p:txBody>
          <a:bodyPr>
            <a:normAutofit/>
          </a:bodyPr>
          <a:lstStyle/>
          <a:p>
            <a:r>
              <a:rPr lang="el-GR" dirty="0"/>
              <a:t>ΔΙΑΚΡΙΝΕΤΑΙ ΣΕ </a:t>
            </a:r>
            <a:r>
              <a:rPr lang="en-US" dirty="0">
                <a:latin typeface="Calibri" panose="020F0502020204030204" pitchFamily="34" charset="0"/>
                <a:cs typeface="Calibri" panose="020F0502020204030204" pitchFamily="34" charset="0"/>
              </a:rPr>
              <a:t>HODGKIN KAI NON HODGKIN</a:t>
            </a:r>
            <a:endParaRPr lang="el-GR" dirty="0">
              <a:latin typeface="Calibri" panose="020F0502020204030204" pitchFamily="34" charset="0"/>
              <a:cs typeface="Calibri" panose="020F0502020204030204" pitchFamily="34" charset="0"/>
            </a:endParaRPr>
          </a:p>
          <a:p>
            <a:r>
              <a:rPr lang="en-US" b="1" i="1" u="sng" dirty="0">
                <a:latin typeface="Calibri" panose="020F0502020204030204" pitchFamily="34" charset="0"/>
                <a:cs typeface="Calibri" panose="020F0502020204030204" pitchFamily="34" charset="0"/>
              </a:rPr>
              <a:t>HODGKIN</a:t>
            </a:r>
            <a:endParaRPr lang="el-GR" b="1" i="1" u="sng" dirty="0">
              <a:latin typeface="Calibri" panose="020F0502020204030204" pitchFamily="34" charset="0"/>
              <a:cs typeface="Calibri" panose="020F0502020204030204" pitchFamily="34" charset="0"/>
            </a:endParaRPr>
          </a:p>
          <a:p>
            <a:pPr marL="457200" indent="-457200">
              <a:buFont typeface="+mj-lt"/>
              <a:buAutoNum type="arabicPeriod"/>
            </a:pPr>
            <a:r>
              <a:rPr lang="el-GR" dirty="0">
                <a:latin typeface="Calibri" panose="020F0502020204030204" pitchFamily="34" charset="0"/>
                <a:cs typeface="Calibri" panose="020F0502020204030204" pitchFamily="34" charset="0"/>
              </a:rPr>
              <a:t>ΧΑΡΑΚΤΗΡΙΣΤΙΚΗ ΙΣΤΟΛΟΓΙΚΗ ΕΙΚΟΝΑ ΜΕ </a:t>
            </a:r>
            <a:r>
              <a:rPr lang="en-US" dirty="0">
                <a:latin typeface="Calibri" panose="020F0502020204030204" pitchFamily="34" charset="0"/>
                <a:cs typeface="Calibri" panose="020F0502020204030204" pitchFamily="34" charset="0"/>
              </a:rPr>
              <a:t>REED-STERNBERG </a:t>
            </a:r>
            <a:r>
              <a:rPr lang="el-GR" dirty="0">
                <a:latin typeface="Calibri" panose="020F0502020204030204" pitchFamily="34" charset="0"/>
                <a:cs typeface="Calibri" panose="020F0502020204030204" pitchFamily="34" charset="0"/>
              </a:rPr>
              <a:t>ΓΙΓΑΝΤΟΚΥΤΤΑΡΑ </a:t>
            </a:r>
          </a:p>
          <a:p>
            <a:pPr marL="457200" indent="-457200">
              <a:buFont typeface="+mj-lt"/>
              <a:buAutoNum type="arabicPeriod"/>
            </a:pPr>
            <a:r>
              <a:rPr lang="el-GR" dirty="0">
                <a:latin typeface="Calibri" panose="020F0502020204030204" pitchFamily="34" charset="0"/>
                <a:cs typeface="Calibri" panose="020F0502020204030204" pitchFamily="34" charset="0"/>
              </a:rPr>
              <a:t>ΣΥΝΗΘΩΣ ΕΜΦΑΝΙΖΟΝΤΑΙ ΜΕ ΥΠΟΞΕΙΑ ΛΕΜΦΑΔΕΝΟΠΑΘΕΙΑ ΤΡΑΧΗΛΟΥ-ΘΩΡΑΚΑ ΜΕ ‘Η ΧΩΡΙΣ Β-ΣΥΜΠΤΩΜΑΤΟΛΟΓΙΑ (ΕΜΠΥΡΕΤΟ, ΑΠΩΛΕΙΑ ΒΑΡΟΥΣ, ΝΥΧΤΕΡΙΝΕΣ ΕΦΙΔΡΩΣΕΙΣ)</a:t>
            </a:r>
          </a:p>
          <a:p>
            <a:pPr marL="457200" indent="-457200">
              <a:buFont typeface="+mj-lt"/>
              <a:buAutoNum type="arabicPeriod"/>
            </a:pPr>
            <a:r>
              <a:rPr lang="el-GR" dirty="0">
                <a:latin typeface="Calibri" panose="020F0502020204030204" pitchFamily="34" charset="0"/>
                <a:cs typeface="Calibri" panose="020F0502020204030204" pitchFamily="34" charset="0"/>
              </a:rPr>
              <a:t> ΣΥΧΝΑ ΕΡΓΑΣΤΗΡΙΑΚΑ ΕΥΡΗΜΑΤΑ</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ΛΕΥΚΟΚΥΤΤΑΡΩΣΗ, ΛΕΜΦΟΠΕΝΙΑ, ΑΥΞΗΜΕΝΗ ΤΚΕ, ΥΠΟΑΛΒΟΥΜΙΝΑΙΜΙΑ ΚΑΙ ΜΙΚΡΟΚΥΤΤΑΡΙΚΗ ΑΝΑΙΜΙΑ.</a:t>
            </a:r>
          </a:p>
          <a:p>
            <a:r>
              <a:rPr lang="en-US" b="1" i="1" u="sng" dirty="0">
                <a:latin typeface="Calibri" panose="020F0502020204030204" pitchFamily="34" charset="0"/>
                <a:cs typeface="Calibri" panose="020F0502020204030204" pitchFamily="34" charset="0"/>
              </a:rPr>
              <a:t>NON HODGKIN</a:t>
            </a:r>
            <a:r>
              <a:rPr lang="el-GR" b="1" i="1" u="sng" dirty="0">
                <a:latin typeface="Calibri" panose="020F0502020204030204" pitchFamily="34" charset="0"/>
                <a:cs typeface="Calibri" panose="020F0502020204030204" pitchFamily="34" charset="0"/>
              </a:rPr>
              <a:t> </a:t>
            </a:r>
          </a:p>
          <a:p>
            <a:pPr marL="457200" indent="-457200">
              <a:buFont typeface="+mj-lt"/>
              <a:buAutoNum type="arabicPeriod"/>
            </a:pPr>
            <a:r>
              <a:rPr lang="el-GR" dirty="0">
                <a:latin typeface="Calibri" panose="020F0502020204030204" pitchFamily="34" charset="0"/>
                <a:cs typeface="Calibri" panose="020F0502020204030204" pitchFamily="34" charset="0"/>
              </a:rPr>
              <a:t>ΔΙΑΦΟΡΕΤΙΚΗ ΤΑΞΙΝΟΜΗΣΗ ΑΝΑΛΟΓΑ ΜΕ ΤΟ ΚΥΤΤΑΡΟ ΠΡΟΕΛΕΥΣΗΣ</a:t>
            </a:r>
            <a:r>
              <a:rPr lang="en-US" dirty="0">
                <a:latin typeface="Calibri" panose="020F0502020204030204" pitchFamily="34" charset="0"/>
                <a:cs typeface="Calibri" panose="020F0502020204030204" pitchFamily="34" charset="0"/>
              </a:rPr>
              <a:t>: B,T,NK</a:t>
            </a:r>
            <a:r>
              <a:rPr lang="el-GR" dirty="0">
                <a:latin typeface="Calibri" panose="020F0502020204030204" pitchFamily="34" charset="0"/>
                <a:cs typeface="Calibri" panose="020F0502020204030204" pitchFamily="34" charset="0"/>
              </a:rPr>
              <a:t> </a:t>
            </a:r>
          </a:p>
          <a:p>
            <a:pPr marL="457200" indent="-457200">
              <a:buFont typeface="+mj-lt"/>
              <a:buAutoNum type="arabicPeriod"/>
            </a:pPr>
            <a:r>
              <a:rPr lang="el-GR" dirty="0">
                <a:latin typeface="Calibri" panose="020F0502020204030204" pitchFamily="34" charset="0"/>
                <a:cs typeface="Calibri" panose="020F0502020204030204" pitchFamily="34" charset="0"/>
              </a:rPr>
              <a:t> ΕΤΕΡΟΓΕΝΗΣ ΚΛΙΝΙΚΗ ΕΙΚΟΝΑ ΚΑΙ ΠΟΡΕΙΑ ΝΟΣΟΥ ΒΑΣΕΙ ΤΟΥ ΡΥΘΜΟΥ ΠΟΛΛΑΠΛΑΣΙΑΣΜΟΥ. </a:t>
            </a:r>
            <a:endParaRPr lang="en-US" dirty="0">
              <a:latin typeface="Calibri" panose="020F0502020204030204" pitchFamily="34" charset="0"/>
              <a:cs typeface="Calibri" panose="020F0502020204030204" pitchFamily="34" charset="0"/>
            </a:endParaRPr>
          </a:p>
          <a:p>
            <a:endParaRPr lang="el-GR" i="1" u="sng" dirty="0">
              <a:latin typeface="Calibri" panose="020F0502020204030204" pitchFamily="34" charset="0"/>
              <a:cs typeface="Calibri" panose="020F0502020204030204" pitchFamily="34" charset="0"/>
            </a:endParaRPr>
          </a:p>
        </p:txBody>
      </p:sp>
      <p:sp>
        <p:nvSpPr>
          <p:cNvPr id="4" name="Επεξήγηση: Αριστερό βέλος 3">
            <a:extLst>
              <a:ext uri="{FF2B5EF4-FFF2-40B4-BE49-F238E27FC236}">
                <a16:creationId xmlns:a16="http://schemas.microsoft.com/office/drawing/2014/main" xmlns="" id="{8F802B12-8395-4994-9D37-BE4FB4EBBCEC}"/>
              </a:ext>
            </a:extLst>
          </p:cNvPr>
          <p:cNvSpPr/>
          <p:nvPr/>
        </p:nvSpPr>
        <p:spPr>
          <a:xfrm>
            <a:off x="3568505" y="3319975"/>
            <a:ext cx="7060094" cy="3412129"/>
          </a:xfrm>
          <a:prstGeom prst="leftArrowCallout">
            <a:avLst>
              <a:gd name="adj1" fmla="val 25000"/>
              <a:gd name="adj2" fmla="val 25000"/>
              <a:gd name="adj3" fmla="val 25000"/>
              <a:gd name="adj4" fmla="val 7500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cs typeface="Calibri" panose="020F0502020204030204" pitchFamily="34" charset="0"/>
              </a:rPr>
              <a:t>ΔΙΑΧΥΤΟ</a:t>
            </a:r>
            <a:r>
              <a:rPr lang="el-GR" dirty="0">
                <a:cs typeface="Calibri" panose="020F0502020204030204" pitchFamily="34" charset="0"/>
              </a:rPr>
              <a:t> </a:t>
            </a:r>
            <a:r>
              <a:rPr lang="el-GR" b="1" dirty="0">
                <a:cs typeface="Calibri" panose="020F0502020204030204" pitchFamily="34" charset="0"/>
              </a:rPr>
              <a:t>ΛΕΜΦΩΜΑ ΑΠΟ Β ΚΥΤΤΑΡΑ/</a:t>
            </a:r>
            <a:r>
              <a:rPr lang="en-US" b="1" dirty="0">
                <a:latin typeface="Calibri" panose="020F0502020204030204" pitchFamily="34" charset="0"/>
                <a:cs typeface="Calibri" panose="020F0502020204030204" pitchFamily="34" charset="0"/>
              </a:rPr>
              <a:t>BURKITT:</a:t>
            </a:r>
            <a:r>
              <a:rPr lang="el-GR" dirty="0">
                <a:cs typeface="Calibri" panose="020F0502020204030204" pitchFamily="34" charset="0"/>
              </a:rPr>
              <a:t> </a:t>
            </a:r>
          </a:p>
          <a:p>
            <a:pPr algn="ctr"/>
            <a:r>
              <a:rPr lang="el-GR" b="1" dirty="0">
                <a:cs typeface="Calibri" panose="020F0502020204030204" pitchFamily="34" charset="0"/>
              </a:rPr>
              <a:t>(+)</a:t>
            </a:r>
            <a:r>
              <a:rPr lang="el-GR" dirty="0">
                <a:cs typeface="Calibri" panose="020F0502020204030204" pitchFamily="34" charset="0"/>
              </a:rPr>
              <a:t> ΤΑΧΕΩΣ ΕΞΕΛΙΣΣΟΜΕΝΗ ΛΕΜΦΑΔΕΝΟΠΑΘΕΙΑ </a:t>
            </a:r>
          </a:p>
          <a:p>
            <a:pPr algn="ctr"/>
            <a:r>
              <a:rPr lang="el-GR" b="1" dirty="0">
                <a:cs typeface="Calibri" panose="020F0502020204030204" pitchFamily="34" charset="0"/>
              </a:rPr>
              <a:t>(-)</a:t>
            </a:r>
            <a:r>
              <a:rPr lang="el-GR" dirty="0">
                <a:cs typeface="Calibri" panose="020F0502020204030204" pitchFamily="34" charset="0"/>
              </a:rPr>
              <a:t> ΧΩΡΙΣ ΑΥΞΗΜΕΝΟΥΣ ΔΕΙΚΤΕΣ ΦΛΕΓΜΟΝΗΣ. </a:t>
            </a:r>
            <a:r>
              <a:rPr lang="el-GR" b="1" dirty="0">
                <a:cs typeface="Calibri" panose="020F0502020204030204" pitchFamily="34" charset="0"/>
              </a:rPr>
              <a:t>ΑΓΓΕΙΟΝΟΣΟΒΛΑΣΤΙΚΟ ΛΕΜΦΩΜΑ ΑΠΟ Τ ΚΥΤΤΑΡΑ</a:t>
            </a:r>
            <a:r>
              <a:rPr lang="en-US" b="1" dirty="0">
                <a:cs typeface="Calibri" panose="020F0502020204030204" pitchFamily="34" charset="0"/>
              </a:rPr>
              <a:t>:</a:t>
            </a:r>
            <a:r>
              <a:rPr lang="el-GR" b="1" dirty="0">
                <a:cs typeface="Calibri" panose="020F0502020204030204" pitchFamily="34" charset="0"/>
              </a:rPr>
              <a:t> (+)</a:t>
            </a:r>
            <a:r>
              <a:rPr lang="el-GR" dirty="0">
                <a:cs typeface="Calibri" panose="020F0502020204030204" pitchFamily="34" charset="0"/>
              </a:rPr>
              <a:t>ΑΥΞΗΜΕΝΗ ΕΚΦΡΑΣΗ ΤΟΥ </a:t>
            </a:r>
            <a:r>
              <a:rPr lang="en-US" dirty="0">
                <a:latin typeface="Calibri" panose="020F0502020204030204" pitchFamily="34" charset="0"/>
                <a:cs typeface="Calibri" panose="020F0502020204030204" pitchFamily="34" charset="0"/>
              </a:rPr>
              <a:t>CD10</a:t>
            </a:r>
            <a:r>
              <a:rPr lang="el-GR" dirty="0">
                <a:cs typeface="Calibri" panose="020F0502020204030204" pitchFamily="34" charset="0"/>
              </a:rPr>
              <a:t>, ΠΛΑΣΜΑΤΟΚΥΤΤΑΡΩΣΗ, ΠΟΛΥΚΛΩΝΙΚΗ ΥΠΕΡΓΑΜΜΑΣΦΑΙΡΙΝΑΙΜΙΑ. ΣΥΝΥΠΑΡΧΕΙ Β-ΣΥΜΠΤΩΜΑΤΟΛΟΓΙΑ, ΔΙΑΧΥΤΗ ΛΕΜΦΑΔΕΝΟΠΑΘΕΙΑ, ΑΥΤΟΑΝΟΣΕΣ ΕΚΔΗΛΩΣΕΙΣ.</a:t>
            </a:r>
          </a:p>
          <a:p>
            <a:pPr algn="ctr"/>
            <a:r>
              <a:rPr lang="el-GR" b="1" dirty="0">
                <a:cs typeface="Calibri" panose="020F0502020204030204" pitchFamily="34" charset="0"/>
              </a:rPr>
              <a:t>(-)</a:t>
            </a:r>
            <a:r>
              <a:rPr lang="el-GR" dirty="0">
                <a:cs typeface="Calibri" panose="020F0502020204030204" pitchFamily="34" charset="0"/>
              </a:rPr>
              <a:t> ΚΥΤΤΑΡΟΜΕΤΡΙΑ ΡΟΗΣ ΑΡΝΗΤΙΚΗ.</a:t>
            </a:r>
          </a:p>
          <a:p>
            <a:pPr algn="ctr"/>
            <a:r>
              <a:rPr lang="el-GR" b="1" dirty="0">
                <a:cs typeface="Calibri" panose="020F0502020204030204" pitchFamily="34" charset="0"/>
              </a:rPr>
              <a:t>(-)</a:t>
            </a:r>
            <a:r>
              <a:rPr lang="el-GR" dirty="0">
                <a:cs typeface="Calibri" panose="020F0502020204030204" pitchFamily="34" charset="0"/>
              </a:rPr>
              <a:t>Η ΗΛΙΚΙΑ ΤΟΥ ΑΣΘΕΝΟΥΣ-ΜΕΣΗ ΗΛΙΚΙΑ ΕΜΦΑΝΙΣΗΣ ΤΟΥ ΝΟΣΗΜΑΤΟΣ ΣΥΝΗΘΩΣ 65 ΕΤΗ.</a:t>
            </a:r>
            <a:endParaRPr lang="el-GR" dirty="0"/>
          </a:p>
        </p:txBody>
      </p:sp>
    </p:spTree>
    <p:extLst>
      <p:ext uri="{BB962C8B-B14F-4D97-AF65-F5344CB8AC3E}">
        <p14:creationId xmlns:p14="http://schemas.microsoft.com/office/powerpoint/2010/main" xmlns="" val="112953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3FE4091-328B-4335-86BF-8602CDD1109B}"/>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EBV</a:t>
            </a:r>
            <a:r>
              <a:rPr lang="el-GR" dirty="0"/>
              <a:t>-ΣΧΕΤΙΖΟΜΕΝΟ ΛΕΜΦΩΜΑ</a:t>
            </a:r>
          </a:p>
        </p:txBody>
      </p:sp>
      <p:sp>
        <p:nvSpPr>
          <p:cNvPr id="3" name="Θέση περιεχομένου 2">
            <a:extLst>
              <a:ext uri="{FF2B5EF4-FFF2-40B4-BE49-F238E27FC236}">
                <a16:creationId xmlns:a16="http://schemas.microsoft.com/office/drawing/2014/main" xmlns="" id="{DEAAD7D2-71B5-4CB8-B38C-ED525F84652E}"/>
              </a:ext>
            </a:extLst>
          </p:cNvPr>
          <p:cNvSpPr>
            <a:spLocks noGrp="1"/>
          </p:cNvSpPr>
          <p:nvPr>
            <p:ph idx="1"/>
          </p:nvPr>
        </p:nvSpPr>
        <p:spPr/>
        <p:txBody>
          <a:bodyPr/>
          <a:lstStyle/>
          <a:p>
            <a:pPr>
              <a:buFont typeface="Wingdings" panose="05000000000000000000" pitchFamily="2" charset="2"/>
              <a:buChar char="q"/>
            </a:pPr>
            <a:r>
              <a:rPr lang="el-GR" dirty="0"/>
              <a:t>ΛΕΜΦΩΜΑ </a:t>
            </a:r>
            <a:r>
              <a:rPr lang="en-US" dirty="0">
                <a:latin typeface="Calibri" panose="020F0502020204030204" pitchFamily="34" charset="0"/>
                <a:cs typeface="Calibri" panose="020F0502020204030204" pitchFamily="34" charset="0"/>
              </a:rPr>
              <a:t>BURKITT</a:t>
            </a:r>
            <a:r>
              <a:rPr lang="el-GR" dirty="0">
                <a:latin typeface="Calibri" panose="020F0502020204030204" pitchFamily="34" charset="0"/>
                <a:cs typeface="Calibri" panose="020F0502020204030204" pitchFamily="34" charset="0"/>
              </a:rPr>
              <a:t>                                                                          </a:t>
            </a:r>
          </a:p>
          <a:p>
            <a:pPr>
              <a:buFont typeface="Wingdings" panose="05000000000000000000" pitchFamily="2" charset="2"/>
              <a:buChar char="q"/>
            </a:pPr>
            <a:endParaRPr lang="en-US" dirty="0"/>
          </a:p>
          <a:p>
            <a:pPr>
              <a:buFont typeface="Wingdings" panose="05000000000000000000" pitchFamily="2" charset="2"/>
              <a:buChar char="q"/>
            </a:pPr>
            <a:r>
              <a:rPr lang="el-GR" dirty="0"/>
              <a:t>ΔΙΑΧΥΤΟ ΛΕΜΦΩΜΑ ΑΠΟ Β-ΚΥΤΤΑΡΑ                                            </a:t>
            </a:r>
          </a:p>
          <a:p>
            <a:pPr marL="0" indent="0">
              <a:buNone/>
            </a:pPr>
            <a:r>
              <a:rPr lang="el-GR" dirty="0"/>
              <a:t>                                                                                                                   ΟΞΕΙΑ ΛΟΙΜΩΞΗ                                                                                        </a:t>
            </a:r>
          </a:p>
          <a:p>
            <a:pPr>
              <a:buFont typeface="Wingdings" panose="05000000000000000000" pitchFamily="2" charset="2"/>
              <a:buChar char="q"/>
            </a:pPr>
            <a:r>
              <a:rPr lang="el-GR" dirty="0"/>
              <a:t>ΛΕΜΦΩΜΑΤΟΕΙΔΗΣ ΚΟΚΚΙΩΜΑΤΩΣΗ</a:t>
            </a:r>
          </a:p>
          <a:p>
            <a:pPr>
              <a:buFont typeface="Wingdings" panose="05000000000000000000" pitchFamily="2" charset="2"/>
              <a:buChar char="q"/>
            </a:pPr>
            <a:endParaRPr lang="el-GR" dirty="0"/>
          </a:p>
          <a:p>
            <a:pPr>
              <a:buFont typeface="Wingdings" panose="05000000000000000000" pitchFamily="2" charset="2"/>
              <a:buChar char="q"/>
            </a:pPr>
            <a:r>
              <a:rPr lang="el-GR" dirty="0"/>
              <a:t>ΑΓΓΕΙΟΝΟΣΟΒΛΑΣΤΙΚΟ Τ-ΛΕΜΦΩΜΑ</a:t>
            </a:r>
          </a:p>
        </p:txBody>
      </p:sp>
      <p:sp>
        <p:nvSpPr>
          <p:cNvPr id="4" name="Διάφορο 3">
            <a:extLst>
              <a:ext uri="{FF2B5EF4-FFF2-40B4-BE49-F238E27FC236}">
                <a16:creationId xmlns:a16="http://schemas.microsoft.com/office/drawing/2014/main" xmlns="" id="{A93E4870-5A07-4CF5-B48B-1629E6239C6E}"/>
              </a:ext>
            </a:extLst>
          </p:cNvPr>
          <p:cNvSpPr/>
          <p:nvPr/>
        </p:nvSpPr>
        <p:spPr>
          <a:xfrm>
            <a:off x="5751443" y="3392556"/>
            <a:ext cx="2332383" cy="1192696"/>
          </a:xfrm>
          <a:prstGeom prst="mathNotEqua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xmlns="" val="1139379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4" name="Rectangle 78">
            <a:extLst>
              <a:ext uri="{FF2B5EF4-FFF2-40B4-BE49-F238E27FC236}">
                <a16:creationId xmlns:a16="http://schemas.microsoft.com/office/drawing/2014/main" xmlns="" id="{8833837A-AE06-46F8-AE92-6C7E8BD117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5" name="Straight Connector 80">
            <a:extLst>
              <a:ext uri="{FF2B5EF4-FFF2-40B4-BE49-F238E27FC236}">
                <a16:creationId xmlns:a16="http://schemas.microsoft.com/office/drawing/2014/main" xmlns="" id="{50FE77D4-58C3-4486-B22D-15109B121F6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56896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082" name="Picture 10" descr="S and S CD">
            <a:extLst>
              <a:ext uri="{FF2B5EF4-FFF2-40B4-BE49-F238E27FC236}">
                <a16:creationId xmlns:a16="http://schemas.microsoft.com/office/drawing/2014/main" xmlns="" id="{99810132-E21E-4114-9851-DDDB2C24F3A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9655" y="484632"/>
            <a:ext cx="3416111" cy="3665964"/>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subtypes">
            <a:extLst>
              <a:ext uri="{FF2B5EF4-FFF2-40B4-BE49-F238E27FC236}">
                <a16:creationId xmlns:a16="http://schemas.microsoft.com/office/drawing/2014/main" xmlns="" id="{2027D74D-590F-4276-8DB6-8F73159099B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332" y="4579396"/>
            <a:ext cx="3456106" cy="1729964"/>
          </a:xfrm>
          <a:prstGeom prst="rect">
            <a:avLst/>
          </a:prstGeom>
          <a:noFill/>
          <a:extLst>
            <a:ext uri="{909E8E84-426E-40DD-AFC4-6F175D3DCCD1}">
              <a14:hiddenFill xmlns:a14="http://schemas.microsoft.com/office/drawing/2010/main" xmlns="">
                <a:solidFill>
                  <a:srgbClr val="FFFFFF"/>
                </a:solidFill>
              </a14:hiddenFill>
            </a:ext>
          </a:extLst>
        </p:spPr>
      </p:pic>
      <p:sp>
        <p:nvSpPr>
          <p:cNvPr id="3086" name="Rectangle 82">
            <a:extLst>
              <a:ext uri="{FF2B5EF4-FFF2-40B4-BE49-F238E27FC236}">
                <a16:creationId xmlns:a16="http://schemas.microsoft.com/office/drawing/2014/main" xmlns="" id="{A9890A6E-0914-4D75-9845-FA34666CE9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75766" y="484632"/>
            <a:ext cx="804672" cy="3511948"/>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xmlns="" id="{6BB712C9-0D43-4ECB-A652-50ABCB3723E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7150" y="4150596"/>
            <a:ext cx="477182" cy="22318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3117234E-1436-4871-B95D-A7893D168F77}"/>
              </a:ext>
            </a:extLst>
          </p:cNvPr>
          <p:cNvSpPr>
            <a:spLocks noGrp="1"/>
          </p:cNvSpPr>
          <p:nvPr>
            <p:ph type="title"/>
          </p:nvPr>
        </p:nvSpPr>
        <p:spPr>
          <a:xfrm>
            <a:off x="5951728" y="585216"/>
            <a:ext cx="5740739" cy="1499616"/>
          </a:xfrm>
        </p:spPr>
        <p:txBody>
          <a:bodyPr>
            <a:normAutofit/>
          </a:bodyPr>
          <a:lstStyle/>
          <a:p>
            <a:r>
              <a:rPr lang="el-GR"/>
              <a:t>ΠΟΛΥΚΕΝΤΡΙΚΗ ΝΟΣΟΣ </a:t>
            </a:r>
            <a:r>
              <a:rPr lang="en-US">
                <a:latin typeface="Calibri" panose="020F0502020204030204" pitchFamily="34" charset="0"/>
                <a:cs typeface="Calibri" panose="020F0502020204030204" pitchFamily="34" charset="0"/>
              </a:rPr>
              <a:t>CASTLEMAN</a:t>
            </a:r>
            <a:endParaRPr lang="el-GR" dirty="0">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xmlns="" id="{55F4C704-BA30-4C54-8949-D7367EEBB8ED}"/>
              </a:ext>
            </a:extLst>
          </p:cNvPr>
          <p:cNvSpPr>
            <a:spLocks noGrp="1"/>
          </p:cNvSpPr>
          <p:nvPr>
            <p:ph idx="1"/>
          </p:nvPr>
        </p:nvSpPr>
        <p:spPr>
          <a:xfrm>
            <a:off x="5951728" y="2286000"/>
            <a:ext cx="5740739" cy="4023360"/>
          </a:xfrm>
        </p:spPr>
        <p:txBody>
          <a:bodyPr>
            <a:noAutofit/>
          </a:bodyPr>
          <a:lstStyle/>
          <a:p>
            <a:r>
              <a:rPr lang="el-GR" sz="1400" dirty="0"/>
              <a:t>Η </a:t>
            </a:r>
            <a:r>
              <a:rPr lang="el-GR" sz="1400" b="1" dirty="0"/>
              <a:t>ΝΟΣΟΣ </a:t>
            </a:r>
            <a:r>
              <a:rPr lang="en-US" sz="1400" b="1" dirty="0">
                <a:latin typeface="Calibri" panose="020F0502020204030204" pitchFamily="34" charset="0"/>
                <a:cs typeface="Calibri" panose="020F0502020204030204" pitchFamily="34" charset="0"/>
              </a:rPr>
              <a:t>CASTLEMAN</a:t>
            </a:r>
            <a:r>
              <a:rPr lang="en-US" sz="1400" b="1" dirty="0"/>
              <a:t> </a:t>
            </a:r>
            <a:r>
              <a:rPr lang="el-GR" sz="1400" dirty="0"/>
              <a:t>ΔΙΑΚΡΙΝΕΤΑΙ ΣΕ ΜΟΝΟ- ΚΑΙ ΠΟΛΥ-ΚΕΝΤΡΙΚΗ. ΥΠΑΡΧΟΥΝ ΚΑΙ ΜΟΡΦΕΣ ΙΔΙΟΠΑΘΟΥΣ ΕΜΦΑΝΙΣΗΣ, ΟΠΩΣ ΚΑΙ ΣΧΕΤΙΖΟΜΕΝΕΣ ΜΕ </a:t>
            </a:r>
            <a:r>
              <a:rPr lang="en-US" sz="1400" dirty="0">
                <a:latin typeface="Calibri" panose="020F0502020204030204" pitchFamily="34" charset="0"/>
                <a:cs typeface="Calibri" panose="020F0502020204030204" pitchFamily="34" charset="0"/>
              </a:rPr>
              <a:t>HHV-8</a:t>
            </a:r>
            <a:r>
              <a:rPr lang="en-US" sz="1400" dirty="0"/>
              <a:t> </a:t>
            </a:r>
            <a:r>
              <a:rPr lang="el-GR" sz="1400" dirty="0"/>
              <a:t>ΛΟΙΜΩΞΗ</a:t>
            </a:r>
            <a:r>
              <a:rPr lang="en-US" sz="1400" dirty="0"/>
              <a:t> </a:t>
            </a:r>
            <a:r>
              <a:rPr lang="el-GR" sz="1400" dirty="0"/>
              <a:t>(ΜΕ Ή ΧΩΡΙΣ ΣΥΝΥΠΑΡΧΟΥΣΑ </a:t>
            </a:r>
            <a:r>
              <a:rPr lang="en-US" sz="1400" dirty="0">
                <a:latin typeface="Calibri" panose="020F0502020204030204" pitchFamily="34" charset="0"/>
                <a:cs typeface="Calibri" panose="020F0502020204030204" pitchFamily="34" charset="0"/>
              </a:rPr>
              <a:t>HIV</a:t>
            </a:r>
            <a:r>
              <a:rPr lang="en-US" sz="1400" dirty="0"/>
              <a:t> </a:t>
            </a:r>
            <a:r>
              <a:rPr lang="el-GR" sz="1400" dirty="0"/>
              <a:t>ΛΟΙΜΩΞΗ).</a:t>
            </a:r>
          </a:p>
          <a:p>
            <a:r>
              <a:rPr lang="el-GR" sz="1400" dirty="0"/>
              <a:t>Η ΜΟΝΟΚΕΝΤΡΙΚΗ ΝΟΣΟΣ ΑΦΟΡΑ ΕΝΤΟΠΙΣΜΕΝΗ ΛΕΜΦΑΔΕΝΟΠΑΘΕΙΑ ΠΟΥ ΑΝΤΙΜΕΤΩΠΙΖΕΤΑΙ ΜΕ ΑΦΑΙΡΕΣΗ ΤΩΝ ΛΕΜΦΑΔΕΝΩΝ, ΕΝΩ Η ΠΟΛΥΚΕΝΤΡΙΚΗ ΠΕΡΙΛΑΜΒΑΝΕΙ ΔΙΑΧΥΤΗ ΛΕΜΦΑΔΕΝΟΠΑΘΕΙΑ-ΗΠΑΤΟΣΠΛΗΝΟΜΕΓΑΛΙΑ-ΕΜΠΥΡΕΤΟ-ΝΥΧΤΕΡΙΝΕΣ ΕΦΙΔΡΩΣΕΙΣ.</a:t>
            </a:r>
          </a:p>
          <a:p>
            <a:r>
              <a:rPr lang="el-GR" sz="1400" dirty="0"/>
              <a:t>ΔΙΑΚΡΙΝΕΤΑΙ ΣΥΓΚΕΚΡΙΜΕΝΗ ΙΣΤΟΛΟΓΙΚΗ ΕΙΚΟΝΑ ΤΩΝ ΠΡΟΣΒΕΒΛΗΜΕΝΩΝ ΛΕΜΦΑΔΕΝΩΝ</a:t>
            </a:r>
            <a:r>
              <a:rPr lang="en-US" sz="1400" dirty="0"/>
              <a:t>:</a:t>
            </a:r>
            <a:r>
              <a:rPr lang="el-GR" sz="1400" dirty="0"/>
              <a:t> ΔΙΗΘΗΣΗ ΑΠΟ ΠΛΑΣΜΑΤΟΚΥΤΤΑΡΑ ΚΑΙ ΠΑΡΟΥΣΙΑ ΒΛΑΣΤΩΝ </a:t>
            </a:r>
            <a:r>
              <a:rPr lang="en-US" sz="1400" dirty="0"/>
              <a:t>MUM1+/</a:t>
            </a:r>
            <a:r>
              <a:rPr lang="en-US" sz="1400" dirty="0">
                <a:latin typeface="Calibri" panose="020F0502020204030204" pitchFamily="34" charset="0"/>
                <a:cs typeface="Calibri" panose="020F0502020204030204" pitchFamily="34" charset="0"/>
              </a:rPr>
              <a:t>CD20+</a:t>
            </a:r>
            <a:r>
              <a:rPr lang="el-GR" sz="1400" dirty="0">
                <a:latin typeface="Calibri" panose="020F0502020204030204" pitchFamily="34" charset="0"/>
                <a:cs typeface="Calibri" panose="020F0502020204030204" pitchFamily="34" charset="0"/>
              </a:rPr>
              <a:t> ΠΟΥ ΕΚΦΡΑΖΟΥΝ</a:t>
            </a:r>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λ ΑΛΥΣΙΔΕΣ.</a:t>
            </a:r>
            <a:r>
              <a:rPr lang="el-GR" sz="1400" dirty="0"/>
              <a:t> </a:t>
            </a:r>
          </a:p>
          <a:p>
            <a:r>
              <a:rPr lang="el-GR" sz="1400" dirty="0"/>
              <a:t>ΓΙΑ ΤΗ ΔΙΑΓΝΩΣΗ, ΧΡΕΙΑΖΕΤΑΙ ΝΑ ΑΠΟΚΛΕΙΣΤΟΥΝ ΠΡΩΤΑ ΑΛΛΕΣ ΠΑΘΗΣΕΙΣ ΟΠΩΣ ΛΕΜΦΟ</a:t>
            </a:r>
            <a:r>
              <a:rPr lang="en-US" sz="1400" dirty="0">
                <a:latin typeface="Calibri" panose="020F0502020204030204" pitchFamily="34" charset="0"/>
                <a:cs typeface="Calibri" panose="020F0502020204030204" pitchFamily="34" charset="0"/>
              </a:rPr>
              <a:t>Ÿ</a:t>
            </a:r>
            <a:r>
              <a:rPr lang="el-GR" sz="1400" dirty="0"/>
              <a:t>ΠΕΡΠΛΑΣΤΙΚΕΣ ΔΙΑΤΑΡΑΧΕΣ, ΑΥΤΟΑΝΟΣΑ ΝΟΣΗΜΑΤΑ, ΚΑΙ ΛΟΙΜΩΞΕΙΣ (</a:t>
            </a:r>
            <a:r>
              <a:rPr lang="en-US" sz="1400" dirty="0">
                <a:latin typeface="Calibri" panose="020F0502020204030204" pitchFamily="34" charset="0"/>
                <a:cs typeface="Calibri" panose="020F0502020204030204" pitchFamily="34" charset="0"/>
              </a:rPr>
              <a:t>EBV,HIV</a:t>
            </a:r>
            <a:r>
              <a:rPr lang="en-US" sz="1400" dirty="0"/>
              <a:t>).</a:t>
            </a:r>
          </a:p>
          <a:p>
            <a:r>
              <a:rPr lang="el-GR" sz="1400" dirty="0"/>
              <a:t>ΣΤΟΝ ΑΣΘΕΝΗ Η ΗΠΙΑ ΑΝΕΒΑΣΜΕΝΗ ΤΚΕ, ΤΑ ΑΤΥΠΑ ΛΕΜΦΟΚΥΤΤΑΡΑ ΚΑΙ Η ΠΑΡΟΥΣΙΑ ΕΤΕΡΟΦΙΛΩΝ ΑΝΤΙΣΩΜΑΤΩΝ ΚΑΘΙΣΤΟΥΝ ΤΗ ΔΙΑΓΝΩΣΗ ΤΗΣ ΙΔΙΟΠΑΘΟΥΣ ΠΟΛΥΚΕΝΤΡΙΚΗΣ ΝΟΣΟΥ </a:t>
            </a:r>
            <a:r>
              <a:rPr lang="en-US" sz="1400" dirty="0">
                <a:latin typeface="Calibri" panose="020F0502020204030204" pitchFamily="34" charset="0"/>
                <a:cs typeface="Calibri" panose="020F0502020204030204" pitchFamily="34" charset="0"/>
              </a:rPr>
              <a:t>CASTLEMAN</a:t>
            </a:r>
            <a:r>
              <a:rPr lang="en-US" sz="1400" dirty="0"/>
              <a:t> </a:t>
            </a:r>
            <a:r>
              <a:rPr lang="el-GR" sz="1400" dirty="0"/>
              <a:t>ΑΠΙΘΑΝΗ.</a:t>
            </a:r>
          </a:p>
        </p:txBody>
      </p:sp>
    </p:spTree>
    <p:extLst>
      <p:ext uri="{BB962C8B-B14F-4D97-AF65-F5344CB8AC3E}">
        <p14:creationId xmlns:p14="http://schemas.microsoft.com/office/powerpoint/2010/main" xmlns="" val="924600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2542ADC-21CD-4829-89A2-8F5EE1F6E454}"/>
              </a:ext>
            </a:extLst>
          </p:cNvPr>
          <p:cNvSpPr>
            <a:spLocks noGrp="1"/>
          </p:cNvSpPr>
          <p:nvPr>
            <p:ph type="title"/>
          </p:nvPr>
        </p:nvSpPr>
        <p:spPr>
          <a:xfrm>
            <a:off x="1024128" y="598468"/>
            <a:ext cx="9720072" cy="925532"/>
          </a:xfrm>
        </p:spPr>
        <p:txBody>
          <a:bodyPr>
            <a:normAutofit/>
          </a:bodyPr>
          <a:lstStyle/>
          <a:p>
            <a:r>
              <a:rPr lang="el-GR" sz="2400" dirty="0"/>
              <a:t>ΚΟΙΝΩΝΙΚΟ / ΟΙΚΟΓΕΝΕΙΑΚΟ / ΛΟΙΠΟ ΙΣΤΟΡΙΚΟ - ΕΞΕΙΣ</a:t>
            </a:r>
          </a:p>
        </p:txBody>
      </p:sp>
      <p:sp>
        <p:nvSpPr>
          <p:cNvPr id="3" name="Θέση περιεχομένου 2">
            <a:extLst>
              <a:ext uri="{FF2B5EF4-FFF2-40B4-BE49-F238E27FC236}">
                <a16:creationId xmlns:a16="http://schemas.microsoft.com/office/drawing/2014/main" xmlns="" id="{806236DE-35E5-4DCB-8908-41766D6B52A6}"/>
              </a:ext>
            </a:extLst>
          </p:cNvPr>
          <p:cNvSpPr>
            <a:spLocks noGrp="1"/>
          </p:cNvSpPr>
          <p:nvPr>
            <p:ph idx="1"/>
          </p:nvPr>
        </p:nvSpPr>
        <p:spPr>
          <a:xfrm>
            <a:off x="1024128" y="1730326"/>
            <a:ext cx="9720071" cy="4579034"/>
          </a:xfrm>
        </p:spPr>
        <p:txBody>
          <a:bodyPr>
            <a:normAutofit fontScale="92500" lnSpcReduction="10000"/>
          </a:bodyPr>
          <a:lstStyle/>
          <a:p>
            <a:pPr>
              <a:buFont typeface="Wingdings" panose="05000000000000000000" pitchFamily="2" charset="2"/>
              <a:buChar char="v"/>
            </a:pPr>
            <a:r>
              <a:rPr lang="el-GR" dirty="0"/>
              <a:t>ΦΕΡΕΙ ΚΥΣΤΗ ΟΠΙΘΙΟΥ ΚΡΑΝΙΑΚΟΥ ΒΟΘΡΟΥ ΠΟΥ ΣΧΕΤΙΖΕΤΑΙ ΜΕ ΤΗΝ ΕΜΦΑΝΙΣΗ ΤΟΥ ΥΔΡΟΚΕΦΑΛΟΥ ΣΤΗΝ ΠΑΙΔΙΚΗ ΗΛΙΚΙΑ ΚΑΙ ΠΟΥ ΑΝΤΙΜΕΤΩΠΙΣΘΗΚΕ ΜΕ ΤΗΝ ΚΟΙΛΙΟΠΕΡΙΤΟΝΑΪΚΗ ΠΑΡΟΧΕΤΕΥΣΗ</a:t>
            </a:r>
            <a:endParaRPr lang="en-US" dirty="0"/>
          </a:p>
          <a:p>
            <a:pPr>
              <a:buFont typeface="Wingdings" panose="05000000000000000000" pitchFamily="2" charset="2"/>
              <a:buChar char="v"/>
            </a:pPr>
            <a:r>
              <a:rPr lang="el-GR" dirty="0"/>
              <a:t>ΔΕ ΛΑΜΒΑΝΕΙ ΦΑΡΜΑΚΕΥΤΙΚΗ ΑΓΩΓΗ</a:t>
            </a:r>
          </a:p>
          <a:p>
            <a:pPr>
              <a:buFont typeface="Wingdings" panose="05000000000000000000" pitchFamily="2" charset="2"/>
              <a:buChar char="v"/>
            </a:pPr>
            <a:r>
              <a:rPr lang="el-GR" dirty="0"/>
              <a:t>ΧΩΡΙΣ ΑΛΛΕΡΓΙΕΣ</a:t>
            </a:r>
          </a:p>
          <a:p>
            <a:pPr>
              <a:buFont typeface="Wingdings" panose="05000000000000000000" pitchFamily="2" charset="2"/>
              <a:buChar char="v"/>
            </a:pPr>
            <a:r>
              <a:rPr lang="el-GR" dirty="0"/>
              <a:t>ΑΛΚΟΟΛ</a:t>
            </a:r>
            <a:r>
              <a:rPr lang="en-US" dirty="0"/>
              <a:t>:</a:t>
            </a:r>
            <a:r>
              <a:rPr lang="el-GR" dirty="0"/>
              <a:t> 4 ΜΠΥΡΕΣ/ΕΒΔΟΜΑΔΑ       </a:t>
            </a:r>
          </a:p>
          <a:p>
            <a:pPr>
              <a:buFont typeface="Wingdings" panose="05000000000000000000" pitchFamily="2" charset="2"/>
              <a:buChar char="v"/>
            </a:pPr>
            <a:r>
              <a:rPr lang="el-GR" dirty="0"/>
              <a:t>ΚΑΠΝΙΣΜΑ (-)</a:t>
            </a:r>
          </a:p>
          <a:p>
            <a:pPr>
              <a:buFont typeface="Wingdings" panose="05000000000000000000" pitchFamily="2" charset="2"/>
              <a:buChar char="v"/>
            </a:pPr>
            <a:r>
              <a:rPr lang="el-GR" dirty="0"/>
              <a:t>ΥΠΑΛΛΗΛΟΣ ΣΕ ΝΑΥΠΗΓΙΚΗ ΕΤΑΙΡΕΙΑ</a:t>
            </a:r>
          </a:p>
          <a:p>
            <a:pPr>
              <a:buFont typeface="Wingdings" panose="05000000000000000000" pitchFamily="2" charset="2"/>
              <a:buChar char="v"/>
            </a:pPr>
            <a:r>
              <a:rPr lang="el-GR" dirty="0"/>
              <a:t>ΜΟΝΟΓΑΜΙΚΟΣ ΜΕ ΣΤΑΘΕΡΗ ΣΥΝΤΡΟΦΟ</a:t>
            </a:r>
          </a:p>
          <a:p>
            <a:pPr>
              <a:buFont typeface="Wingdings" panose="05000000000000000000" pitchFamily="2" charset="2"/>
              <a:buChar char="v"/>
            </a:pPr>
            <a:r>
              <a:rPr lang="el-GR" dirty="0"/>
              <a:t>ΜΟΝΙΜΗ ΚΑΤΟΙΚΙΑ ΣΤΗΝ ΠΟΛΙΤΕΙΑ </a:t>
            </a:r>
            <a:r>
              <a:rPr lang="en-US" dirty="0">
                <a:latin typeface="Calibri" panose="020F0502020204030204" pitchFamily="34" charset="0"/>
                <a:cs typeface="Calibri" panose="020F0502020204030204" pitchFamily="34" charset="0"/>
              </a:rPr>
              <a:t>NEW ENGLAND</a:t>
            </a:r>
            <a:r>
              <a:rPr lang="el-GR" dirty="0"/>
              <a:t>, ΧΩΡΙΣ ΠΡΟΣΦΑΤΟ ΤΑΞΙΔΙ, ΧΩΡΙΣ ΕΚΘΕΣΗ ΣΕ ΑΤΟΜΑ ΜΕ ΠΑΡΟΜΟΙΑ ΣΥΜΠΤΩΜΑΤΟΛΟΓΙΑ, ΧΩΡΙΣ ΔΗΓΜΑ ΖΩΟΥ-ΕΝΤΟΜΟΥ</a:t>
            </a:r>
          </a:p>
          <a:p>
            <a:pPr>
              <a:buFont typeface="Wingdings" panose="05000000000000000000" pitchFamily="2" charset="2"/>
              <a:buChar char="v"/>
            </a:pPr>
            <a:r>
              <a:rPr lang="el-GR" dirty="0"/>
              <a:t>ΟΙΚΟΓΕΝΕΙΑΚΟ  ΙΣΤΟΡΙΚΟ (-) ΓΙΑ ΚΑΚΟΗΘΕΙΑ</a:t>
            </a:r>
          </a:p>
        </p:txBody>
      </p:sp>
    </p:spTree>
    <p:extLst>
      <p:ext uri="{BB962C8B-B14F-4D97-AF65-F5344CB8AC3E}">
        <p14:creationId xmlns:p14="http://schemas.microsoft.com/office/powerpoint/2010/main" xmlns="" val="2530804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8880BE9B-2849-495A-AB0E-E80D71B324A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406993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Αποτέλεσμα εικόνας για KIKUCHI DISEASE">
            <a:extLst>
              <a:ext uri="{FF2B5EF4-FFF2-40B4-BE49-F238E27FC236}">
                <a16:creationId xmlns:a16="http://schemas.microsoft.com/office/drawing/2014/main" xmlns="" id="{1E8E2AE5-F5DB-46BB-A703-E379A0E34DB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83462" y="5049079"/>
            <a:ext cx="3804849" cy="180892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Τίτλος 1">
            <a:extLst>
              <a:ext uri="{FF2B5EF4-FFF2-40B4-BE49-F238E27FC236}">
                <a16:creationId xmlns:a16="http://schemas.microsoft.com/office/drawing/2014/main" xmlns="" id="{966A11CD-3903-4745-B652-7A8CA9C15F20}"/>
              </a:ext>
            </a:extLst>
          </p:cNvPr>
          <p:cNvSpPr>
            <a:spLocks noGrp="1"/>
          </p:cNvSpPr>
          <p:nvPr>
            <p:ph type="title"/>
          </p:nvPr>
        </p:nvSpPr>
        <p:spPr>
          <a:xfrm>
            <a:off x="1" y="640080"/>
            <a:ext cx="4069936" cy="5613236"/>
          </a:xfrm>
        </p:spPr>
        <p:txBody>
          <a:bodyPr anchor="ctr">
            <a:normAutofit/>
          </a:bodyPr>
          <a:lstStyle/>
          <a:p>
            <a:r>
              <a:rPr lang="en-US">
                <a:solidFill>
                  <a:srgbClr val="FFFFFF"/>
                </a:solidFill>
                <a:latin typeface="Calibri" panose="020F0502020204030204" pitchFamily="34" charset="0"/>
                <a:cs typeface="Calibri" panose="020F0502020204030204" pitchFamily="34" charset="0"/>
              </a:rPr>
              <a:t>KIKUCHI</a:t>
            </a:r>
            <a:r>
              <a:rPr lang="en-US">
                <a:solidFill>
                  <a:srgbClr val="FFFFFF"/>
                </a:solidFill>
              </a:rPr>
              <a:t> </a:t>
            </a:r>
            <a:r>
              <a:rPr lang="el-GR">
                <a:solidFill>
                  <a:srgbClr val="FFFFFF"/>
                </a:solidFill>
              </a:rPr>
              <a:t>ΛΕΜΦΑΔΕΝΟΠΑΘΕΙΑ</a:t>
            </a:r>
          </a:p>
        </p:txBody>
      </p:sp>
      <p:sp>
        <p:nvSpPr>
          <p:cNvPr id="3" name="Θέση περιεχομένου 2">
            <a:extLst>
              <a:ext uri="{FF2B5EF4-FFF2-40B4-BE49-F238E27FC236}">
                <a16:creationId xmlns:a16="http://schemas.microsoft.com/office/drawing/2014/main" xmlns="" id="{E532E406-45AD-4CB3-A2FE-88F01A2B9A93}"/>
              </a:ext>
            </a:extLst>
          </p:cNvPr>
          <p:cNvSpPr>
            <a:spLocks noGrp="1"/>
          </p:cNvSpPr>
          <p:nvPr>
            <p:ph idx="1"/>
          </p:nvPr>
        </p:nvSpPr>
        <p:spPr>
          <a:xfrm>
            <a:off x="4699818" y="212035"/>
            <a:ext cx="7172138" cy="4625007"/>
          </a:xfrm>
        </p:spPr>
        <p:txBody>
          <a:bodyPr>
            <a:noAutofit/>
          </a:bodyPr>
          <a:lstStyle/>
          <a:p>
            <a:r>
              <a:rPr lang="el-GR" sz="1600" u="sng" dirty="0"/>
              <a:t>ΠΑΘΟΓΕΝΕΙΑ</a:t>
            </a:r>
          </a:p>
          <a:p>
            <a:r>
              <a:rPr lang="el-GR" sz="1600" dirty="0"/>
              <a:t>ΑΓΝΩΣΤΟΣ ΜΗΧΑΝΙΣΜΟΣ-ΑΝΟΣΟΛΟΓΙΚΗ ΑΠΑΝΤΗΣΗ </a:t>
            </a:r>
            <a:r>
              <a:rPr lang="en-US" sz="1600" dirty="0">
                <a:latin typeface="Calibri" panose="020F0502020204030204" pitchFamily="34" charset="0"/>
                <a:cs typeface="Calibri" panose="020F0502020204030204" pitchFamily="34" charset="0"/>
              </a:rPr>
              <a:t>CD8</a:t>
            </a:r>
            <a:r>
              <a:rPr lang="en-US" sz="1600" dirty="0"/>
              <a:t> </a:t>
            </a:r>
            <a:r>
              <a:rPr lang="el-GR" sz="1600" dirty="0"/>
              <a:t>Τ ΛΕΜΦΟΚΥΤΤΑΡΩΝ/ΙΣΤΙΟΚΥΤΤΑΡΩΝ, ΣΥΣΧΕΤΙΣΗ ΜΕ ΛΟΙΜΩΞΕΙΣ (</a:t>
            </a:r>
            <a:r>
              <a:rPr lang="en-US" sz="1600" dirty="0">
                <a:latin typeface="Calibri" panose="020F0502020204030204" pitchFamily="34" charset="0"/>
                <a:cs typeface="Calibri" panose="020F0502020204030204" pitchFamily="34" charset="0"/>
              </a:rPr>
              <a:t>EBV,HHV-6,HHV-8,HIV,PARVO-B19,PARAINFLUENZA,YERSINIA,TOXOPLASMA), </a:t>
            </a:r>
            <a:r>
              <a:rPr lang="el-GR" sz="1600" dirty="0">
                <a:latin typeface="Calibri" panose="020F0502020204030204" pitchFamily="34" charset="0"/>
                <a:cs typeface="Calibri" panose="020F0502020204030204" pitchFamily="34" charset="0"/>
              </a:rPr>
              <a:t>ΣΕΛ</a:t>
            </a:r>
          </a:p>
          <a:p>
            <a:r>
              <a:rPr lang="el-GR" sz="1600" u="sng" dirty="0"/>
              <a:t>ΚΛΙΝΙΚΗ ΕΙΚΟΝΑ</a:t>
            </a:r>
          </a:p>
          <a:p>
            <a:r>
              <a:rPr lang="el-GR" sz="1600" dirty="0"/>
              <a:t>ΣΥΧΝΟΤΕΡΑ ΤΡΑΧΗΛΙΚΗ ΑΛΛΑ ΚΑΙ ΔΙΑΧΥΤΗ ΛΕΜΦΑΔΕΝΟΠΑΘΕΙΑ ΜΕ ΕΜΠΥΡΕΤΟ, ΝΥΧΤΕΡΙΝΕΣ ΕΦΙΔΡΩΣΕΙΣ, ΝΑΥΤΙΑ, ΕΜΕΤΟΙ/ΔΙΑΡΡΟΙΕΣ, ΑΠΩΛΕΙΑ ΣΒ</a:t>
            </a:r>
            <a:r>
              <a:rPr lang="en-US" sz="1600" dirty="0"/>
              <a:t>, </a:t>
            </a:r>
            <a:r>
              <a:rPr lang="el-GR" sz="1600" dirty="0"/>
              <a:t>ΕΞΑΝΘΗΜΑ</a:t>
            </a:r>
            <a:r>
              <a:rPr lang="en-US" sz="1600" dirty="0"/>
              <a:t> </a:t>
            </a:r>
            <a:r>
              <a:rPr lang="el-GR" sz="1600" dirty="0"/>
              <a:t>ΠΑΡΟΜΟΙΟ ΜΕ ΕΡΥΘΡΑ, ΣΠΑΝΙΟΤΕΡΑ ΑΡΘΡΑΛΓΙΕΣ-ΜΥΑΛΓΙΕΣ-ΗΠΑΤΟΣΠΛΗΝΟΜΕΓΑΛΙΑ</a:t>
            </a:r>
            <a:endParaRPr lang="en-US" sz="1600" dirty="0"/>
          </a:p>
          <a:p>
            <a:r>
              <a:rPr lang="el-GR" sz="1600" u="sng" dirty="0"/>
              <a:t>ΔΙΑΓΝΩΣΗ</a:t>
            </a:r>
          </a:p>
          <a:p>
            <a:r>
              <a:rPr lang="el-GR" sz="1600" dirty="0"/>
              <a:t>ΒΙΟΨΙΑ ΛΕΜΦΑΔΕΝΑ</a:t>
            </a:r>
            <a:r>
              <a:rPr lang="en-US" sz="1600" dirty="0"/>
              <a:t>: </a:t>
            </a:r>
            <a:r>
              <a:rPr lang="el-GR" sz="1600" dirty="0"/>
              <a:t>ΚΥΡΙΟΤΕΡΑ ΕΥΡΗΜΑΤΑ ΝΕΚΡΩΣΗ-ΙΣΤΙΟΚΥΤΤΑΡΙΚΗ ΔΙΗΘΗΣΗ</a:t>
            </a:r>
          </a:p>
          <a:p>
            <a:r>
              <a:rPr lang="el-GR" sz="1600" u="sng" dirty="0"/>
              <a:t>ΘΕΡΑΠΕΙΑ</a:t>
            </a:r>
          </a:p>
          <a:p>
            <a:r>
              <a:rPr lang="el-GR" sz="1600" dirty="0"/>
              <a:t>ΓΛΥΚΟΚΟΡΤΙΚΟΕΙΔΗ,</a:t>
            </a:r>
            <a:r>
              <a:rPr lang="el-GR"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IV </a:t>
            </a:r>
            <a:r>
              <a:rPr lang="el-GR" sz="1600" dirty="0"/>
              <a:t>ΑΝΟΣΟΣΦΑΙΡΙΝΗ</a:t>
            </a:r>
          </a:p>
          <a:p>
            <a:r>
              <a:rPr lang="el-GR" sz="1600" u="sng" dirty="0"/>
              <a:t>ΣΥΝΗΘΩΣ ΑΥΤΟΠΕΡΙΟΡΙΖΟΜΕΝΗ ΝΟΣΟΣ. ΚΙΝΔΥΝΟΣ ΥΠΟΤΡΟΠΗΣ,ΕΜΦΑΝΙΣΗΣ ΣΕΛ</a:t>
            </a:r>
          </a:p>
        </p:txBody>
      </p:sp>
    </p:spTree>
    <p:extLst>
      <p:ext uri="{BB962C8B-B14F-4D97-AF65-F5344CB8AC3E}">
        <p14:creationId xmlns:p14="http://schemas.microsoft.com/office/powerpoint/2010/main" xmlns="" val="3310845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80E819B-0ABF-4E3E-BD75-60C7F1F7C6BA}"/>
              </a:ext>
            </a:extLst>
          </p:cNvPr>
          <p:cNvSpPr>
            <a:spLocks noGrp="1"/>
          </p:cNvSpPr>
          <p:nvPr>
            <p:ph type="title"/>
          </p:nvPr>
        </p:nvSpPr>
        <p:spPr>
          <a:xfrm>
            <a:off x="891606" y="399685"/>
            <a:ext cx="9720072" cy="130402"/>
          </a:xfrm>
        </p:spPr>
        <p:txBody>
          <a:bodyPr>
            <a:normAutofit fontScale="90000"/>
          </a:bodyPr>
          <a:lstStyle/>
          <a:p>
            <a:endParaRPr lang="el-GR"/>
          </a:p>
        </p:txBody>
      </p:sp>
      <p:sp>
        <p:nvSpPr>
          <p:cNvPr id="3" name="Θέση περιεχομένου 2">
            <a:extLst>
              <a:ext uri="{FF2B5EF4-FFF2-40B4-BE49-F238E27FC236}">
                <a16:creationId xmlns:a16="http://schemas.microsoft.com/office/drawing/2014/main" xmlns="" id="{292FFD66-D830-4EEA-94B2-2D7454C52780}"/>
              </a:ext>
            </a:extLst>
          </p:cNvPr>
          <p:cNvSpPr>
            <a:spLocks noGrp="1"/>
          </p:cNvSpPr>
          <p:nvPr>
            <p:ph idx="1"/>
          </p:nvPr>
        </p:nvSpPr>
        <p:spPr>
          <a:xfrm>
            <a:off x="1024128" y="808383"/>
            <a:ext cx="9720071" cy="5500977"/>
          </a:xfrm>
        </p:spPr>
        <p:txBody>
          <a:bodyPr/>
          <a:lstStyle/>
          <a:p>
            <a:pPr>
              <a:buFont typeface="Wingdings" panose="05000000000000000000" pitchFamily="2" charset="2"/>
              <a:buChar char="Ø"/>
            </a:pPr>
            <a:r>
              <a:rPr lang="el-GR" dirty="0"/>
              <a:t>ΠΡΟΣ ΑΠΟΚΛΕΙΣΜΟ ΛΕΜΦΩΜΑΤΟΣ – </a:t>
            </a:r>
            <a:r>
              <a:rPr lang="el-GR" dirty="0">
                <a:latin typeface="Calibri" panose="020F0502020204030204" pitchFamily="34" charset="0"/>
                <a:cs typeface="Calibri" panose="020F0502020204030204" pitchFamily="34" charset="0"/>
              </a:rPr>
              <a:t>Ν. </a:t>
            </a:r>
            <a:r>
              <a:rPr lang="en-US" dirty="0">
                <a:latin typeface="Calibri" panose="020F0502020204030204" pitchFamily="34" charset="0"/>
                <a:cs typeface="Calibri" panose="020F0502020204030204" pitchFamily="34" charset="0"/>
              </a:rPr>
              <a:t>CASTLEMAN-</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KIKUCHI </a:t>
            </a:r>
            <a:r>
              <a:rPr lang="el-GR" dirty="0"/>
              <a:t>ΛΕΜΦΑΔΕΝΟΠΑΘΕΙΑΣ ΔΙΕΝΕΡΓΗΘΗΚΕ ΒΙΟΨΙΑ ΛΕΜΦΑΔΕΝΑ.</a:t>
            </a:r>
          </a:p>
          <a:p>
            <a:pPr>
              <a:buFont typeface="Wingdings" panose="05000000000000000000" pitchFamily="2" charset="2"/>
              <a:buChar char="Ø"/>
            </a:pPr>
            <a:r>
              <a:rPr lang="el-GR" dirty="0"/>
              <a:t>ΣΤΑΛΘΗΚΕ ΕΞΕΤΑΣΗ </a:t>
            </a:r>
            <a:r>
              <a:rPr lang="en-US" dirty="0">
                <a:latin typeface="Calibri" panose="020F0502020204030204" pitchFamily="34" charset="0"/>
                <a:cs typeface="Calibri" panose="020F0502020204030204" pitchFamily="34" charset="0"/>
              </a:rPr>
              <a:t>PCR</a:t>
            </a:r>
            <a:r>
              <a:rPr lang="el-GR" dirty="0">
                <a:latin typeface="Calibri" panose="020F0502020204030204" pitchFamily="34" charset="0"/>
                <a:cs typeface="Calibri" panose="020F0502020204030204" pitchFamily="34" charset="0"/>
              </a:rPr>
              <a:t> </a:t>
            </a:r>
            <a:r>
              <a:rPr lang="el-GR" dirty="0"/>
              <a:t>ΓΙΑ ΑΝΙΧΝΕΥΣΗ Ι</a:t>
            </a:r>
            <a:r>
              <a:rPr lang="el-GR" dirty="0">
                <a:latin typeface="Calibri" panose="020F0502020204030204" pitchFamily="34" charset="0"/>
                <a:cs typeface="Calibri" panose="020F0502020204030204" pitchFamily="34" charset="0"/>
              </a:rPr>
              <a:t>ΪΚΟΥ ΦΟΡΤΙΟΥ </a:t>
            </a:r>
            <a:r>
              <a:rPr lang="en-US" dirty="0">
                <a:latin typeface="Calibri" panose="020F0502020204030204" pitchFamily="34" charset="0"/>
                <a:cs typeface="Calibri" panose="020F0502020204030204" pitchFamily="34" charset="0"/>
              </a:rPr>
              <a:t>EBV-DNA</a:t>
            </a:r>
            <a:endParaRPr lang="el-GR" dirty="0"/>
          </a:p>
          <a:p>
            <a:endParaRPr lang="el-GR" dirty="0"/>
          </a:p>
          <a:p>
            <a:r>
              <a:rPr lang="el-GR" dirty="0"/>
              <a:t>ΑΠΟΤΕΛΕΣΜΑΤΑ</a:t>
            </a:r>
            <a:r>
              <a:rPr lang="en-US" dirty="0"/>
              <a:t>:</a:t>
            </a:r>
            <a:endParaRPr lang="el-GR" dirty="0"/>
          </a:p>
          <a:p>
            <a:pPr>
              <a:buFont typeface="Wingdings" panose="05000000000000000000" pitchFamily="2" charset="2"/>
              <a:buChar char="§"/>
            </a:pPr>
            <a:r>
              <a:rPr lang="el-GR" dirty="0"/>
              <a:t>ΠΕΡΙΟΧΕΣ ΔΙΑΤΑΡΑΓΜΕΝΗΣ ΑΡΧΙΤΕΚΤΟΝΙΚΗΣ ΜΕ ΠΑΡΑΦΛΟΙΩΔΗ ΕΠΕΚΤΑΣΗ ΚΑΙ ΕΣΤΙΑΚΕΣ ΝΕΚΡΩΣΕΙΣ.</a:t>
            </a:r>
            <a:r>
              <a:rPr lang="en-US" dirty="0"/>
              <a:t> </a:t>
            </a:r>
            <a:r>
              <a:rPr lang="el-GR" dirty="0"/>
              <a:t>ΠΟΛΥΜΟΡΦΑ ΣΤΟΙΧΕΙΑ ΕΝΔΟΘΥΛΑΚΙΚΩΝ ΔΙΗΘΗΜΑΤΩΝ ΜΕ ΠΛΑΣΜΑΤΟΚΥΤΤΑΡΑ-ΠΛΑΣΜΑΤΟΕΙΔΗ ΛΕΜΦΟΚΥΤΤΑΡΑ-ΚΥΤΤΑΡΑ ΣΥΜΒΑΤΑ ΜΕ ΒΛΑΣΤΕΣ. ΠΟΛΥΤΥΠΙΚΗ ΕΚΦΡΑΣΗ κ ΚΑΙ λ ΑΛΥΣΙΔΩΝ</a:t>
            </a:r>
          </a:p>
          <a:p>
            <a:pPr>
              <a:buFont typeface="Wingdings" panose="05000000000000000000" pitchFamily="2" charset="2"/>
              <a:buChar char="§"/>
            </a:pPr>
            <a:r>
              <a:rPr lang="el-GR" dirty="0"/>
              <a:t>ΑΝΟΣΟ</a:t>
            </a:r>
            <a:r>
              <a:rPr lang="el-GR" dirty="0">
                <a:latin typeface="Calibri" panose="020F0502020204030204" pitchFamily="34" charset="0"/>
                <a:cs typeface="Calibri" panose="020F0502020204030204" pitchFamily="34" charset="0"/>
              </a:rPr>
              <a:t>ΪΣΤΟΧΗΜΕΙΑ </a:t>
            </a:r>
            <a:r>
              <a:rPr lang="en-US" dirty="0">
                <a:latin typeface="Calibri" panose="020F0502020204030204" pitchFamily="34" charset="0"/>
                <a:cs typeface="Calibri" panose="020F0502020204030204" pitchFamily="34" charset="0"/>
              </a:rPr>
              <a:t>CD3+ </a:t>
            </a:r>
            <a:r>
              <a:rPr lang="el-GR" dirty="0">
                <a:latin typeface="Calibri" panose="020F0502020204030204" pitchFamily="34" charset="0"/>
                <a:cs typeface="Calibri" panose="020F0502020204030204" pitchFamily="34" charset="0"/>
              </a:rPr>
              <a:t>Τ, </a:t>
            </a:r>
            <a:r>
              <a:rPr lang="en-US" dirty="0">
                <a:latin typeface="Calibri" panose="020F0502020204030204" pitchFamily="34" charset="0"/>
                <a:cs typeface="Calibri" panose="020F0502020204030204" pitchFamily="34" charset="0"/>
              </a:rPr>
              <a:t>CD20</a:t>
            </a:r>
            <a:r>
              <a:rPr lang="el-GR" dirty="0">
                <a:latin typeface="Calibri" panose="020F0502020204030204" pitchFamily="34" charset="0"/>
                <a:cs typeface="Calibri" panose="020F0502020204030204" pitchFamily="34" charset="0"/>
              </a:rPr>
              <a:t> Β, ΒΛΑΣΤΕΣ (+) ΓΙΑ </a:t>
            </a:r>
            <a:r>
              <a:rPr lang="en-US" dirty="0">
                <a:latin typeface="Calibri" panose="020F0502020204030204" pitchFamily="34" charset="0"/>
                <a:cs typeface="Calibri" panose="020F0502020204030204" pitchFamily="34" charset="0"/>
              </a:rPr>
              <a:t>MUM1/ (-) </a:t>
            </a:r>
            <a:r>
              <a:rPr lang="el-GR" dirty="0">
                <a:latin typeface="Calibri" panose="020F0502020204030204" pitchFamily="34" charset="0"/>
                <a:cs typeface="Calibri" panose="020F0502020204030204" pitchFamily="34" charset="0"/>
              </a:rPr>
              <a:t>ΓΙΑ </a:t>
            </a:r>
            <a:r>
              <a:rPr lang="en-US" dirty="0">
                <a:latin typeface="Calibri" panose="020F0502020204030204" pitchFamily="34" charset="0"/>
                <a:cs typeface="Calibri" panose="020F0502020204030204" pitchFamily="34" charset="0"/>
              </a:rPr>
              <a:t>CD10-BCL6</a:t>
            </a:r>
            <a:endParaRPr lang="el-GR"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l-GR" dirty="0">
                <a:latin typeface="Calibri" panose="020F0502020204030204" pitchFamily="34" charset="0"/>
                <a:cs typeface="Calibri" panose="020F0502020204030204" pitchFamily="34" charset="0"/>
              </a:rPr>
              <a:t>ΥΒΡΙΔΟΠΟΙΗΣΗ </a:t>
            </a:r>
            <a:r>
              <a:rPr lang="en-US" dirty="0">
                <a:latin typeface="Calibri" panose="020F0502020204030204" pitchFamily="34" charset="0"/>
                <a:cs typeface="Calibri" panose="020F0502020204030204" pitchFamily="34" charset="0"/>
              </a:rPr>
              <a:t>in-situ </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EBV-RNA</a:t>
            </a:r>
          </a:p>
          <a:p>
            <a:pPr>
              <a:buFont typeface="Wingdings" panose="05000000000000000000" pitchFamily="2" charset="2"/>
              <a:buChar char="§"/>
            </a:pPr>
            <a:r>
              <a:rPr lang="el-GR" dirty="0">
                <a:latin typeface="Calibri" panose="020F0502020204030204" pitchFamily="34" charset="0"/>
                <a:cs typeface="Calibri" panose="020F0502020204030204" pitchFamily="34" charset="0"/>
              </a:rPr>
              <a:t>ΚΥΤΤΑΡΟΜΕΤΡΙΑ ΡΟΗΣ ↓ </a:t>
            </a:r>
            <a:r>
              <a:rPr lang="en-US" dirty="0">
                <a:latin typeface="Calibri" panose="020F0502020204030204" pitchFamily="34" charset="0"/>
                <a:cs typeface="Calibri" panose="020F0502020204030204" pitchFamily="34" charset="0"/>
              </a:rPr>
              <a:t>CD4/CD8 </a:t>
            </a:r>
            <a:r>
              <a:rPr lang="el-GR" dirty="0">
                <a:latin typeface="Calibri" panose="020F0502020204030204" pitchFamily="34" charset="0"/>
                <a:cs typeface="Calibri" panose="020F0502020204030204" pitchFamily="34" charset="0"/>
              </a:rPr>
              <a:t>ΑΝΑΛΟΓΙΑ</a:t>
            </a:r>
            <a:endParaRPr lang="el-GR" dirty="0"/>
          </a:p>
        </p:txBody>
      </p:sp>
      <p:sp>
        <p:nvSpPr>
          <p:cNvPr id="9" name="Βέλος: Καμπύλο προς τα αριστερά 8">
            <a:extLst>
              <a:ext uri="{FF2B5EF4-FFF2-40B4-BE49-F238E27FC236}">
                <a16:creationId xmlns:a16="http://schemas.microsoft.com/office/drawing/2014/main" xmlns="" id="{CEB09C57-5623-4F57-A412-B6B746F63B8D}"/>
              </a:ext>
            </a:extLst>
          </p:cNvPr>
          <p:cNvSpPr/>
          <p:nvPr/>
        </p:nvSpPr>
        <p:spPr>
          <a:xfrm>
            <a:off x="8282609" y="1139687"/>
            <a:ext cx="1311965" cy="1855303"/>
          </a:xfrm>
          <a:prstGeom prst="curved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 name="Φυσαλίδα σκέψης: Σύννεφο 3">
            <a:extLst>
              <a:ext uri="{FF2B5EF4-FFF2-40B4-BE49-F238E27FC236}">
                <a16:creationId xmlns:a16="http://schemas.microsoft.com/office/drawing/2014/main" xmlns="" id="{917E141F-F052-422E-BE45-21FE191F2113}"/>
              </a:ext>
            </a:extLst>
          </p:cNvPr>
          <p:cNvSpPr/>
          <p:nvPr/>
        </p:nvSpPr>
        <p:spPr>
          <a:xfrm>
            <a:off x="6665842" y="4717774"/>
            <a:ext cx="5353879" cy="1815548"/>
          </a:xfrm>
          <a:prstGeom prst="cloud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Picture 6" descr="Αποτέλεσμα εικόνας για KIKUCHI DISEASE">
            <a:extLst>
              <a:ext uri="{FF2B5EF4-FFF2-40B4-BE49-F238E27FC236}">
                <a16:creationId xmlns:a16="http://schemas.microsoft.com/office/drawing/2014/main" xmlns="" id="{00F6BCB7-69CA-4B50-B87C-8C8FF49B8D3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54957" y="4996070"/>
            <a:ext cx="3631095" cy="13132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6474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0803">
            <a:extLst>
              <a:ext uri="{FF2B5EF4-FFF2-40B4-BE49-F238E27FC236}">
                <a16:creationId xmlns:a16="http://schemas.microsoft.com/office/drawing/2014/main" xmlns="" id="{4F559398-D263-4CFD-98B3-7CCD0E1CF93F}"/>
              </a:ext>
            </a:extLst>
          </p:cNvPr>
          <p:cNvGrpSpPr/>
          <p:nvPr/>
        </p:nvGrpSpPr>
        <p:grpSpPr>
          <a:xfrm>
            <a:off x="1616766" y="702365"/>
            <a:ext cx="9382538" cy="5645425"/>
            <a:chOff x="-1015" y="-836"/>
            <a:chExt cx="5138678" cy="3539483"/>
          </a:xfrm>
        </p:grpSpPr>
        <p:pic>
          <p:nvPicPr>
            <p:cNvPr id="5" name="Picture 1746">
              <a:extLst>
                <a:ext uri="{FF2B5EF4-FFF2-40B4-BE49-F238E27FC236}">
                  <a16:creationId xmlns:a16="http://schemas.microsoft.com/office/drawing/2014/main" xmlns="" id="{85FBF35A-3E81-4A89-8C9F-0A24ED616C46}"/>
                </a:ext>
              </a:extLst>
            </p:cNvPr>
            <p:cNvPicPr/>
            <p:nvPr/>
          </p:nvPicPr>
          <p:blipFill>
            <a:blip r:embed="rId2" cstate="print"/>
            <a:stretch>
              <a:fillRect/>
            </a:stretch>
          </p:blipFill>
          <p:spPr>
            <a:xfrm>
              <a:off x="1882666" y="0"/>
              <a:ext cx="1804416" cy="1804416"/>
            </a:xfrm>
            <a:prstGeom prst="rect">
              <a:avLst/>
            </a:prstGeom>
          </p:spPr>
        </p:pic>
        <p:pic>
          <p:nvPicPr>
            <p:cNvPr id="6" name="Picture 1749">
              <a:extLst>
                <a:ext uri="{FF2B5EF4-FFF2-40B4-BE49-F238E27FC236}">
                  <a16:creationId xmlns:a16="http://schemas.microsoft.com/office/drawing/2014/main" xmlns="" id="{85E94A62-0DFE-4F81-B521-4F6934B503B8}"/>
                </a:ext>
              </a:extLst>
            </p:cNvPr>
            <p:cNvPicPr/>
            <p:nvPr/>
          </p:nvPicPr>
          <p:blipFill>
            <a:blip r:embed="rId3" cstate="print"/>
            <a:stretch>
              <a:fillRect/>
            </a:stretch>
          </p:blipFill>
          <p:spPr>
            <a:xfrm>
              <a:off x="0" y="1386"/>
              <a:ext cx="1825752" cy="1807464"/>
            </a:xfrm>
            <a:prstGeom prst="rect">
              <a:avLst/>
            </a:prstGeom>
          </p:spPr>
        </p:pic>
        <p:pic>
          <p:nvPicPr>
            <p:cNvPr id="7" name="Picture 1751">
              <a:extLst>
                <a:ext uri="{FF2B5EF4-FFF2-40B4-BE49-F238E27FC236}">
                  <a16:creationId xmlns:a16="http://schemas.microsoft.com/office/drawing/2014/main" xmlns="" id="{D64A5BDF-DF99-4A0A-8E06-69BDA938CAD1}"/>
                </a:ext>
              </a:extLst>
            </p:cNvPr>
            <p:cNvPicPr/>
            <p:nvPr/>
          </p:nvPicPr>
          <p:blipFill>
            <a:blip r:embed="rId4" cstate="print"/>
            <a:stretch>
              <a:fillRect/>
            </a:stretch>
          </p:blipFill>
          <p:spPr>
            <a:xfrm>
              <a:off x="1882536" y="1221309"/>
              <a:ext cx="582168" cy="582168"/>
            </a:xfrm>
            <a:prstGeom prst="rect">
              <a:avLst/>
            </a:prstGeom>
          </p:spPr>
        </p:pic>
        <p:pic>
          <p:nvPicPr>
            <p:cNvPr id="8" name="Picture 1753">
              <a:extLst>
                <a:ext uri="{FF2B5EF4-FFF2-40B4-BE49-F238E27FC236}">
                  <a16:creationId xmlns:a16="http://schemas.microsoft.com/office/drawing/2014/main" xmlns="" id="{589B7432-D1CC-41DA-A50B-D45734FC74B7}"/>
                </a:ext>
              </a:extLst>
            </p:cNvPr>
            <p:cNvPicPr/>
            <p:nvPr/>
          </p:nvPicPr>
          <p:blipFill>
            <a:blip r:embed="rId5" cstate="print"/>
            <a:stretch>
              <a:fillRect/>
            </a:stretch>
          </p:blipFill>
          <p:spPr>
            <a:xfrm>
              <a:off x="3743229" y="0"/>
              <a:ext cx="1392936" cy="1804416"/>
            </a:xfrm>
            <a:prstGeom prst="rect">
              <a:avLst/>
            </a:prstGeom>
          </p:spPr>
        </p:pic>
        <p:pic>
          <p:nvPicPr>
            <p:cNvPr id="9" name="Picture 1755">
              <a:extLst>
                <a:ext uri="{FF2B5EF4-FFF2-40B4-BE49-F238E27FC236}">
                  <a16:creationId xmlns:a16="http://schemas.microsoft.com/office/drawing/2014/main" xmlns="" id="{A2E8CE28-323C-479F-B825-E5259583F920}"/>
                </a:ext>
              </a:extLst>
            </p:cNvPr>
            <p:cNvPicPr/>
            <p:nvPr/>
          </p:nvPicPr>
          <p:blipFill>
            <a:blip r:embed="rId6" cstate="print"/>
            <a:stretch>
              <a:fillRect/>
            </a:stretch>
          </p:blipFill>
          <p:spPr>
            <a:xfrm>
              <a:off x="0" y="1859199"/>
              <a:ext cx="1399032" cy="1679448"/>
            </a:xfrm>
            <a:prstGeom prst="rect">
              <a:avLst/>
            </a:prstGeom>
          </p:spPr>
        </p:pic>
        <p:pic>
          <p:nvPicPr>
            <p:cNvPr id="10" name="Picture 1757">
              <a:extLst>
                <a:ext uri="{FF2B5EF4-FFF2-40B4-BE49-F238E27FC236}">
                  <a16:creationId xmlns:a16="http://schemas.microsoft.com/office/drawing/2014/main" xmlns="" id="{D9CA36B8-B932-4766-B247-73296755CD5F}"/>
                </a:ext>
              </a:extLst>
            </p:cNvPr>
            <p:cNvPicPr/>
            <p:nvPr/>
          </p:nvPicPr>
          <p:blipFill>
            <a:blip r:embed="rId7" cstate="print"/>
            <a:stretch>
              <a:fillRect/>
            </a:stretch>
          </p:blipFill>
          <p:spPr>
            <a:xfrm>
              <a:off x="1454364" y="1859199"/>
              <a:ext cx="1091184" cy="1679448"/>
            </a:xfrm>
            <a:prstGeom prst="rect">
              <a:avLst/>
            </a:prstGeom>
          </p:spPr>
        </p:pic>
        <p:pic>
          <p:nvPicPr>
            <p:cNvPr id="11" name="Picture 1759">
              <a:extLst>
                <a:ext uri="{FF2B5EF4-FFF2-40B4-BE49-F238E27FC236}">
                  <a16:creationId xmlns:a16="http://schemas.microsoft.com/office/drawing/2014/main" xmlns="" id="{B1BCB127-5609-4A58-B1B1-0D8BE44C066C}"/>
                </a:ext>
              </a:extLst>
            </p:cNvPr>
            <p:cNvPicPr/>
            <p:nvPr/>
          </p:nvPicPr>
          <p:blipFill>
            <a:blip r:embed="rId8" cstate="print"/>
            <a:stretch>
              <a:fillRect/>
            </a:stretch>
          </p:blipFill>
          <p:spPr>
            <a:xfrm>
              <a:off x="2601996" y="1859199"/>
              <a:ext cx="1085088" cy="1679448"/>
            </a:xfrm>
            <a:prstGeom prst="rect">
              <a:avLst/>
            </a:prstGeom>
          </p:spPr>
        </p:pic>
        <p:pic>
          <p:nvPicPr>
            <p:cNvPr id="12" name="Picture 1761">
              <a:extLst>
                <a:ext uri="{FF2B5EF4-FFF2-40B4-BE49-F238E27FC236}">
                  <a16:creationId xmlns:a16="http://schemas.microsoft.com/office/drawing/2014/main" xmlns="" id="{19657DE7-C478-40CD-9FE5-A47B4882CED1}"/>
                </a:ext>
              </a:extLst>
            </p:cNvPr>
            <p:cNvPicPr/>
            <p:nvPr/>
          </p:nvPicPr>
          <p:blipFill>
            <a:blip r:embed="rId9" cstate="print"/>
            <a:stretch>
              <a:fillRect/>
            </a:stretch>
          </p:blipFill>
          <p:spPr>
            <a:xfrm>
              <a:off x="3741679" y="1859199"/>
              <a:ext cx="1395984" cy="1679448"/>
            </a:xfrm>
            <a:prstGeom prst="rect">
              <a:avLst/>
            </a:prstGeom>
          </p:spPr>
        </p:pic>
        <p:pic>
          <p:nvPicPr>
            <p:cNvPr id="13" name="Picture 23673">
              <a:extLst>
                <a:ext uri="{FF2B5EF4-FFF2-40B4-BE49-F238E27FC236}">
                  <a16:creationId xmlns:a16="http://schemas.microsoft.com/office/drawing/2014/main" xmlns="" id="{8C6CA9B2-ECC3-4C01-93C6-11C7FE65BB37}"/>
                </a:ext>
              </a:extLst>
            </p:cNvPr>
            <p:cNvPicPr/>
            <p:nvPr/>
          </p:nvPicPr>
          <p:blipFill>
            <a:blip r:embed="rId10" cstate="print"/>
            <a:stretch>
              <a:fillRect/>
            </a:stretch>
          </p:blipFill>
          <p:spPr>
            <a:xfrm>
              <a:off x="-1015" y="-836"/>
              <a:ext cx="182880" cy="188976"/>
            </a:xfrm>
            <a:prstGeom prst="rect">
              <a:avLst/>
            </a:prstGeom>
          </p:spPr>
        </p:pic>
        <p:pic>
          <p:nvPicPr>
            <p:cNvPr id="14" name="Picture 23674">
              <a:extLst>
                <a:ext uri="{FF2B5EF4-FFF2-40B4-BE49-F238E27FC236}">
                  <a16:creationId xmlns:a16="http://schemas.microsoft.com/office/drawing/2014/main" xmlns="" id="{261B9A5A-45A2-4327-A720-4E270EC42A8B}"/>
                </a:ext>
              </a:extLst>
            </p:cNvPr>
            <p:cNvPicPr/>
            <p:nvPr/>
          </p:nvPicPr>
          <p:blipFill>
            <a:blip r:embed="rId11" cstate="print"/>
            <a:stretch>
              <a:fillRect/>
            </a:stretch>
          </p:blipFill>
          <p:spPr>
            <a:xfrm>
              <a:off x="1878584" y="-836"/>
              <a:ext cx="167640" cy="188976"/>
            </a:xfrm>
            <a:prstGeom prst="rect">
              <a:avLst/>
            </a:prstGeom>
          </p:spPr>
        </p:pic>
        <p:pic>
          <p:nvPicPr>
            <p:cNvPr id="15" name="Picture 23675">
              <a:extLst>
                <a:ext uri="{FF2B5EF4-FFF2-40B4-BE49-F238E27FC236}">
                  <a16:creationId xmlns:a16="http://schemas.microsoft.com/office/drawing/2014/main" xmlns="" id="{408C551C-9719-43AA-8008-B0453A56FB9F}"/>
                </a:ext>
              </a:extLst>
            </p:cNvPr>
            <p:cNvPicPr/>
            <p:nvPr/>
          </p:nvPicPr>
          <p:blipFill>
            <a:blip r:embed="rId12" cstate="print"/>
            <a:stretch>
              <a:fillRect/>
            </a:stretch>
          </p:blipFill>
          <p:spPr>
            <a:xfrm>
              <a:off x="3738880" y="-836"/>
              <a:ext cx="188976" cy="179832"/>
            </a:xfrm>
            <a:prstGeom prst="rect">
              <a:avLst/>
            </a:prstGeom>
          </p:spPr>
        </p:pic>
        <p:pic>
          <p:nvPicPr>
            <p:cNvPr id="16" name="Picture 23676">
              <a:extLst>
                <a:ext uri="{FF2B5EF4-FFF2-40B4-BE49-F238E27FC236}">
                  <a16:creationId xmlns:a16="http://schemas.microsoft.com/office/drawing/2014/main" xmlns="" id="{8EA1B38A-5760-4216-A901-72FD65914444}"/>
                </a:ext>
              </a:extLst>
            </p:cNvPr>
            <p:cNvPicPr/>
            <p:nvPr/>
          </p:nvPicPr>
          <p:blipFill>
            <a:blip r:embed="rId13" cstate="print"/>
            <a:stretch>
              <a:fillRect/>
            </a:stretch>
          </p:blipFill>
          <p:spPr>
            <a:xfrm>
              <a:off x="-1015" y="1856411"/>
              <a:ext cx="182880" cy="195072"/>
            </a:xfrm>
            <a:prstGeom prst="rect">
              <a:avLst/>
            </a:prstGeom>
          </p:spPr>
        </p:pic>
        <p:pic>
          <p:nvPicPr>
            <p:cNvPr id="17" name="Picture 23677">
              <a:extLst>
                <a:ext uri="{FF2B5EF4-FFF2-40B4-BE49-F238E27FC236}">
                  <a16:creationId xmlns:a16="http://schemas.microsoft.com/office/drawing/2014/main" xmlns="" id="{2A96A696-A37F-49EE-A373-6E62123A25DC}"/>
                </a:ext>
              </a:extLst>
            </p:cNvPr>
            <p:cNvPicPr/>
            <p:nvPr/>
          </p:nvPicPr>
          <p:blipFill>
            <a:blip r:embed="rId14" cstate="print"/>
            <a:stretch>
              <a:fillRect/>
            </a:stretch>
          </p:blipFill>
          <p:spPr>
            <a:xfrm>
              <a:off x="1449832" y="1856411"/>
              <a:ext cx="188976" cy="195072"/>
            </a:xfrm>
            <a:prstGeom prst="rect">
              <a:avLst/>
            </a:prstGeom>
          </p:spPr>
        </p:pic>
        <p:pic>
          <p:nvPicPr>
            <p:cNvPr id="18" name="Picture 23678">
              <a:extLst>
                <a:ext uri="{FF2B5EF4-FFF2-40B4-BE49-F238E27FC236}">
                  <a16:creationId xmlns:a16="http://schemas.microsoft.com/office/drawing/2014/main" xmlns="" id="{10D0DC17-872E-4559-8F36-B9459B965335}"/>
                </a:ext>
              </a:extLst>
            </p:cNvPr>
            <p:cNvPicPr/>
            <p:nvPr/>
          </p:nvPicPr>
          <p:blipFill>
            <a:blip r:embed="rId15" cstate="print"/>
            <a:stretch>
              <a:fillRect/>
            </a:stretch>
          </p:blipFill>
          <p:spPr>
            <a:xfrm>
              <a:off x="2599944" y="1856411"/>
              <a:ext cx="185928" cy="195072"/>
            </a:xfrm>
            <a:prstGeom prst="rect">
              <a:avLst/>
            </a:prstGeom>
          </p:spPr>
        </p:pic>
        <p:pic>
          <p:nvPicPr>
            <p:cNvPr id="19" name="Picture 23679">
              <a:extLst>
                <a:ext uri="{FF2B5EF4-FFF2-40B4-BE49-F238E27FC236}">
                  <a16:creationId xmlns:a16="http://schemas.microsoft.com/office/drawing/2014/main" xmlns="" id="{456D9C16-D841-4AB7-A45F-452AEC96B9E8}"/>
                </a:ext>
              </a:extLst>
            </p:cNvPr>
            <p:cNvPicPr/>
            <p:nvPr/>
          </p:nvPicPr>
          <p:blipFill>
            <a:blip r:embed="rId16" cstate="print"/>
            <a:stretch>
              <a:fillRect/>
            </a:stretch>
          </p:blipFill>
          <p:spPr>
            <a:xfrm>
              <a:off x="3738880" y="1856411"/>
              <a:ext cx="185928" cy="195072"/>
            </a:xfrm>
            <a:prstGeom prst="rect">
              <a:avLst/>
            </a:prstGeom>
          </p:spPr>
        </p:pic>
        <p:sp>
          <p:nvSpPr>
            <p:cNvPr id="20" name="Rectangle 1782">
              <a:extLst>
                <a:ext uri="{FF2B5EF4-FFF2-40B4-BE49-F238E27FC236}">
                  <a16:creationId xmlns:a16="http://schemas.microsoft.com/office/drawing/2014/main" xmlns="" id="{247CB5F4-529D-44DE-A010-7DD687310FAE}"/>
                </a:ext>
              </a:extLst>
            </p:cNvPr>
            <p:cNvSpPr/>
            <p:nvPr/>
          </p:nvSpPr>
          <p:spPr>
            <a:xfrm>
              <a:off x="55199" y="29575"/>
              <a:ext cx="90451" cy="171630"/>
            </a:xfrm>
            <a:prstGeom prst="rect">
              <a:avLst/>
            </a:prstGeom>
            <a:ln>
              <a:noFill/>
            </a:ln>
          </p:spPr>
          <p:txBody>
            <a:bodyPr vert="horz" lIns="0" tIns="0" rIns="0" bIns="0" rtlCol="0">
              <a:noAutofit/>
            </a:bodyPr>
            <a:lstStyle/>
            <a:p>
              <a:pPr marR="38735" indent="146050" algn="l">
                <a:lnSpc>
                  <a:spcPct val="107000"/>
                </a:lnSpc>
                <a:spcAft>
                  <a:spcPts val="800"/>
                </a:spcAft>
              </a:pPr>
              <a:r>
                <a:rPr lang="el-GR" sz="900" b="1">
                  <a:solidFill>
                    <a:srgbClr val="181717"/>
                  </a:solidFill>
                  <a:effectLst/>
                  <a:latin typeface="Calibri" panose="020F0502020204030204" pitchFamily="34" charset="0"/>
                  <a:ea typeface="Calibri" panose="020F0502020204030204" pitchFamily="34" charset="0"/>
                </a:rPr>
                <a:t>A</a:t>
              </a:r>
              <a:endParaRPr lang="el-GR" sz="1000">
                <a:solidFill>
                  <a:srgbClr val="181717"/>
                </a:solidFill>
                <a:effectLst/>
                <a:latin typeface="Times New Roman" panose="02020603050405020304" pitchFamily="18" charset="0"/>
                <a:ea typeface="Times New Roman" panose="02020603050405020304" pitchFamily="18" charset="0"/>
              </a:endParaRPr>
            </a:p>
          </p:txBody>
        </p:sp>
        <p:sp>
          <p:nvSpPr>
            <p:cNvPr id="21" name="Rectangle 1783">
              <a:extLst>
                <a:ext uri="{FF2B5EF4-FFF2-40B4-BE49-F238E27FC236}">
                  <a16:creationId xmlns:a16="http://schemas.microsoft.com/office/drawing/2014/main" xmlns="" id="{4B521091-B01D-4CB3-9F52-A28FE7C9ED41}"/>
                </a:ext>
              </a:extLst>
            </p:cNvPr>
            <p:cNvSpPr/>
            <p:nvPr/>
          </p:nvSpPr>
          <p:spPr>
            <a:xfrm>
              <a:off x="1929948" y="29917"/>
              <a:ext cx="89843" cy="171630"/>
            </a:xfrm>
            <a:prstGeom prst="rect">
              <a:avLst/>
            </a:prstGeom>
            <a:ln>
              <a:noFill/>
            </a:ln>
          </p:spPr>
          <p:txBody>
            <a:bodyPr vert="horz" lIns="0" tIns="0" rIns="0" bIns="0" rtlCol="0">
              <a:noAutofit/>
            </a:bodyPr>
            <a:lstStyle/>
            <a:p>
              <a:pPr marR="38735" indent="146050" algn="l">
                <a:lnSpc>
                  <a:spcPct val="107000"/>
                </a:lnSpc>
                <a:spcAft>
                  <a:spcPts val="800"/>
                </a:spcAft>
              </a:pPr>
              <a:r>
                <a:rPr lang="el-GR" sz="900" b="1">
                  <a:solidFill>
                    <a:srgbClr val="181717"/>
                  </a:solidFill>
                  <a:effectLst/>
                  <a:latin typeface="Calibri" panose="020F0502020204030204" pitchFamily="34" charset="0"/>
                  <a:ea typeface="Calibri" panose="020F0502020204030204" pitchFamily="34" charset="0"/>
                </a:rPr>
                <a:t>B</a:t>
              </a:r>
              <a:endParaRPr lang="el-GR" sz="1000">
                <a:solidFill>
                  <a:srgbClr val="181717"/>
                </a:solidFill>
                <a:effectLst/>
                <a:latin typeface="Times New Roman" panose="02020603050405020304" pitchFamily="18" charset="0"/>
                <a:ea typeface="Times New Roman" panose="02020603050405020304" pitchFamily="18" charset="0"/>
              </a:endParaRPr>
            </a:p>
          </p:txBody>
        </p:sp>
        <p:sp>
          <p:nvSpPr>
            <p:cNvPr id="22" name="Rectangle 1784">
              <a:extLst>
                <a:ext uri="{FF2B5EF4-FFF2-40B4-BE49-F238E27FC236}">
                  <a16:creationId xmlns:a16="http://schemas.microsoft.com/office/drawing/2014/main" xmlns="" id="{6250DA8D-9B92-4C48-8AD5-6571C93E4ADE}"/>
                </a:ext>
              </a:extLst>
            </p:cNvPr>
            <p:cNvSpPr/>
            <p:nvPr/>
          </p:nvSpPr>
          <p:spPr>
            <a:xfrm>
              <a:off x="3797018" y="28443"/>
              <a:ext cx="87881" cy="163997"/>
            </a:xfrm>
            <a:prstGeom prst="rect">
              <a:avLst/>
            </a:prstGeom>
            <a:ln>
              <a:noFill/>
            </a:ln>
          </p:spPr>
          <p:txBody>
            <a:bodyPr vert="horz" lIns="0" tIns="0" rIns="0" bIns="0" rtlCol="0">
              <a:noAutofit/>
            </a:bodyPr>
            <a:lstStyle/>
            <a:p>
              <a:pPr marR="38735" indent="146050" algn="l">
                <a:lnSpc>
                  <a:spcPct val="107000"/>
                </a:lnSpc>
                <a:spcAft>
                  <a:spcPts val="800"/>
                </a:spcAft>
              </a:pPr>
              <a:r>
                <a:rPr lang="el-GR" sz="850" b="1">
                  <a:solidFill>
                    <a:srgbClr val="181717"/>
                  </a:solidFill>
                  <a:effectLst/>
                  <a:latin typeface="Calibri" panose="020F0502020204030204" pitchFamily="34" charset="0"/>
                  <a:ea typeface="Calibri" panose="020F0502020204030204" pitchFamily="34" charset="0"/>
                </a:rPr>
                <a:t>C</a:t>
              </a:r>
              <a:endParaRPr lang="el-GR" sz="1000">
                <a:solidFill>
                  <a:srgbClr val="181717"/>
                </a:solidFill>
                <a:effectLst/>
                <a:latin typeface="Times New Roman" panose="02020603050405020304" pitchFamily="18" charset="0"/>
                <a:ea typeface="Times New Roman" panose="02020603050405020304" pitchFamily="18" charset="0"/>
              </a:endParaRPr>
            </a:p>
          </p:txBody>
        </p:sp>
        <p:sp>
          <p:nvSpPr>
            <p:cNvPr id="23" name="Rectangle 1785">
              <a:extLst>
                <a:ext uri="{FF2B5EF4-FFF2-40B4-BE49-F238E27FC236}">
                  <a16:creationId xmlns:a16="http://schemas.microsoft.com/office/drawing/2014/main" xmlns="" id="{7FDAFE33-A164-4053-A17A-5B4D62597C6A}"/>
                </a:ext>
              </a:extLst>
            </p:cNvPr>
            <p:cNvSpPr/>
            <p:nvPr/>
          </p:nvSpPr>
          <p:spPr>
            <a:xfrm>
              <a:off x="2650452" y="1893089"/>
              <a:ext cx="79354" cy="171630"/>
            </a:xfrm>
            <a:prstGeom prst="rect">
              <a:avLst/>
            </a:prstGeom>
            <a:ln>
              <a:noFill/>
            </a:ln>
          </p:spPr>
          <p:txBody>
            <a:bodyPr vert="horz" lIns="0" tIns="0" rIns="0" bIns="0" rtlCol="0">
              <a:noAutofit/>
            </a:bodyPr>
            <a:lstStyle/>
            <a:p>
              <a:pPr marR="38735" indent="146050" algn="l">
                <a:lnSpc>
                  <a:spcPct val="107000"/>
                </a:lnSpc>
                <a:spcAft>
                  <a:spcPts val="800"/>
                </a:spcAft>
              </a:pPr>
              <a:r>
                <a:rPr lang="el-GR" sz="900" b="1">
                  <a:solidFill>
                    <a:srgbClr val="181717"/>
                  </a:solidFill>
                  <a:effectLst/>
                  <a:latin typeface="Calibri" panose="020F0502020204030204" pitchFamily="34" charset="0"/>
                  <a:ea typeface="Calibri" panose="020F0502020204030204" pitchFamily="34" charset="0"/>
                </a:rPr>
                <a:t>F</a:t>
              </a:r>
              <a:endParaRPr lang="el-GR" sz="1000">
                <a:solidFill>
                  <a:srgbClr val="181717"/>
                </a:solidFill>
                <a:effectLst/>
                <a:latin typeface="Times New Roman" panose="02020603050405020304" pitchFamily="18" charset="0"/>
                <a:ea typeface="Times New Roman" panose="02020603050405020304" pitchFamily="18" charset="0"/>
              </a:endParaRPr>
            </a:p>
          </p:txBody>
        </p:sp>
        <p:sp>
          <p:nvSpPr>
            <p:cNvPr id="24" name="Rectangle 1786">
              <a:extLst>
                <a:ext uri="{FF2B5EF4-FFF2-40B4-BE49-F238E27FC236}">
                  <a16:creationId xmlns:a16="http://schemas.microsoft.com/office/drawing/2014/main" xmlns="" id="{9D1A850E-115D-4858-AECD-CD6ADFB3ECAC}"/>
                </a:ext>
              </a:extLst>
            </p:cNvPr>
            <p:cNvSpPr/>
            <p:nvPr/>
          </p:nvSpPr>
          <p:spPr>
            <a:xfrm>
              <a:off x="3789566" y="1893089"/>
              <a:ext cx="107630" cy="171630"/>
            </a:xfrm>
            <a:prstGeom prst="rect">
              <a:avLst/>
            </a:prstGeom>
            <a:ln>
              <a:noFill/>
            </a:ln>
          </p:spPr>
          <p:txBody>
            <a:bodyPr vert="horz" lIns="0" tIns="0" rIns="0" bIns="0" rtlCol="0">
              <a:noAutofit/>
            </a:bodyPr>
            <a:lstStyle/>
            <a:p>
              <a:pPr marR="38735" indent="146050" algn="l">
                <a:lnSpc>
                  <a:spcPct val="107000"/>
                </a:lnSpc>
                <a:spcAft>
                  <a:spcPts val="800"/>
                </a:spcAft>
              </a:pPr>
              <a:r>
                <a:rPr lang="el-GR" sz="900" b="1">
                  <a:solidFill>
                    <a:srgbClr val="181717"/>
                  </a:solidFill>
                  <a:effectLst/>
                  <a:latin typeface="Calibri" panose="020F0502020204030204" pitchFamily="34" charset="0"/>
                  <a:ea typeface="Calibri" panose="020F0502020204030204" pitchFamily="34" charset="0"/>
                </a:rPr>
                <a:t>G</a:t>
              </a:r>
              <a:endParaRPr lang="el-GR" sz="1000">
                <a:solidFill>
                  <a:srgbClr val="181717"/>
                </a:solidFill>
                <a:effectLst/>
                <a:latin typeface="Times New Roman" panose="02020603050405020304" pitchFamily="18" charset="0"/>
                <a:ea typeface="Times New Roman" panose="02020603050405020304" pitchFamily="18" charset="0"/>
              </a:endParaRPr>
            </a:p>
          </p:txBody>
        </p:sp>
        <p:sp>
          <p:nvSpPr>
            <p:cNvPr id="25" name="Rectangle 1787">
              <a:extLst>
                <a:ext uri="{FF2B5EF4-FFF2-40B4-BE49-F238E27FC236}">
                  <a16:creationId xmlns:a16="http://schemas.microsoft.com/office/drawing/2014/main" xmlns="" id="{C18B1D59-C601-46C3-ABC8-F3D4BE50DF7E}"/>
                </a:ext>
              </a:extLst>
            </p:cNvPr>
            <p:cNvSpPr/>
            <p:nvPr/>
          </p:nvSpPr>
          <p:spPr>
            <a:xfrm>
              <a:off x="51041" y="1895375"/>
              <a:ext cx="108086" cy="171630"/>
            </a:xfrm>
            <a:prstGeom prst="rect">
              <a:avLst/>
            </a:prstGeom>
            <a:ln>
              <a:noFill/>
            </a:ln>
          </p:spPr>
          <p:txBody>
            <a:bodyPr vert="horz" lIns="0" tIns="0" rIns="0" bIns="0" rtlCol="0">
              <a:noAutofit/>
            </a:bodyPr>
            <a:lstStyle/>
            <a:p>
              <a:pPr marR="38735" indent="146050" algn="l">
                <a:lnSpc>
                  <a:spcPct val="107000"/>
                </a:lnSpc>
                <a:spcAft>
                  <a:spcPts val="800"/>
                </a:spcAft>
              </a:pPr>
              <a:r>
                <a:rPr lang="el-GR" sz="900" b="1">
                  <a:solidFill>
                    <a:srgbClr val="181717"/>
                  </a:solidFill>
                  <a:effectLst/>
                  <a:latin typeface="Calibri" panose="020F0502020204030204" pitchFamily="34" charset="0"/>
                  <a:ea typeface="Calibri" panose="020F0502020204030204" pitchFamily="34" charset="0"/>
                </a:rPr>
                <a:t>D</a:t>
              </a:r>
              <a:endParaRPr lang="el-GR" sz="1000">
                <a:solidFill>
                  <a:srgbClr val="181717"/>
                </a:solidFill>
                <a:effectLst/>
                <a:latin typeface="Times New Roman" panose="02020603050405020304" pitchFamily="18" charset="0"/>
                <a:ea typeface="Times New Roman" panose="02020603050405020304" pitchFamily="18" charset="0"/>
              </a:endParaRPr>
            </a:p>
          </p:txBody>
        </p:sp>
        <p:sp>
          <p:nvSpPr>
            <p:cNvPr id="26" name="Rectangle 1788">
              <a:extLst>
                <a:ext uri="{FF2B5EF4-FFF2-40B4-BE49-F238E27FC236}">
                  <a16:creationId xmlns:a16="http://schemas.microsoft.com/office/drawing/2014/main" xmlns="" id="{051E4C46-1E66-41F6-8524-64C24D059020}"/>
                </a:ext>
              </a:extLst>
            </p:cNvPr>
            <p:cNvSpPr/>
            <p:nvPr/>
          </p:nvSpPr>
          <p:spPr>
            <a:xfrm>
              <a:off x="1508595" y="1895375"/>
              <a:ext cx="81938" cy="171630"/>
            </a:xfrm>
            <a:prstGeom prst="rect">
              <a:avLst/>
            </a:prstGeom>
            <a:ln>
              <a:noFill/>
            </a:ln>
          </p:spPr>
          <p:txBody>
            <a:bodyPr vert="horz" lIns="0" tIns="0" rIns="0" bIns="0" rtlCol="0">
              <a:noAutofit/>
            </a:bodyPr>
            <a:lstStyle/>
            <a:p>
              <a:pPr marR="38735" indent="146050" algn="l">
                <a:lnSpc>
                  <a:spcPct val="107000"/>
                </a:lnSpc>
                <a:spcAft>
                  <a:spcPts val="800"/>
                </a:spcAft>
              </a:pPr>
              <a:r>
                <a:rPr lang="el-GR" sz="900" b="1">
                  <a:solidFill>
                    <a:srgbClr val="181717"/>
                  </a:solidFill>
                  <a:effectLst/>
                  <a:latin typeface="Calibri" panose="020F0502020204030204" pitchFamily="34" charset="0"/>
                  <a:ea typeface="Calibri" panose="020F0502020204030204" pitchFamily="34" charset="0"/>
                </a:rPr>
                <a:t>E</a:t>
              </a:r>
              <a:endParaRPr lang="el-GR" sz="1000">
                <a:solidFill>
                  <a:srgbClr val="181717"/>
                </a:solidFill>
                <a:effectLst/>
                <a:latin typeface="Times New Roman" panose="02020603050405020304" pitchFamily="18" charset="0"/>
                <a:ea typeface="Times New Roman" panose="02020603050405020304" pitchFamily="18" charset="0"/>
              </a:endParaRPr>
            </a:p>
          </p:txBody>
        </p:sp>
        <p:sp>
          <p:nvSpPr>
            <p:cNvPr id="27" name="Shape 1789">
              <a:extLst>
                <a:ext uri="{FF2B5EF4-FFF2-40B4-BE49-F238E27FC236}">
                  <a16:creationId xmlns:a16="http://schemas.microsoft.com/office/drawing/2014/main" xmlns="" id="{D93E311C-713E-46D5-98A9-B4983208B49C}"/>
                </a:ext>
              </a:extLst>
            </p:cNvPr>
            <p:cNvSpPr/>
            <p:nvPr/>
          </p:nvSpPr>
          <p:spPr>
            <a:xfrm>
              <a:off x="1343694" y="278106"/>
              <a:ext cx="155092" cy="156883"/>
            </a:xfrm>
            <a:custGeom>
              <a:avLst/>
              <a:gdLst/>
              <a:ahLst/>
              <a:cxnLst/>
              <a:rect l="0" t="0" r="0" b="0"/>
              <a:pathLst>
                <a:path w="155092" h="156883">
                  <a:moveTo>
                    <a:pt x="155092" y="0"/>
                  </a:moveTo>
                  <a:lnTo>
                    <a:pt x="126276" y="105118"/>
                  </a:lnTo>
                  <a:lnTo>
                    <a:pt x="103861" y="70790"/>
                  </a:lnTo>
                  <a:lnTo>
                    <a:pt x="17856" y="156883"/>
                  </a:lnTo>
                  <a:lnTo>
                    <a:pt x="0" y="139421"/>
                  </a:lnTo>
                  <a:lnTo>
                    <a:pt x="86297" y="53569"/>
                  </a:lnTo>
                  <a:lnTo>
                    <a:pt x="54064" y="33083"/>
                  </a:lnTo>
                  <a:lnTo>
                    <a:pt x="155092"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l-GR"/>
            </a:p>
          </p:txBody>
        </p:sp>
        <p:sp>
          <p:nvSpPr>
            <p:cNvPr id="28" name="Shape 1790">
              <a:extLst>
                <a:ext uri="{FF2B5EF4-FFF2-40B4-BE49-F238E27FC236}">
                  <a16:creationId xmlns:a16="http://schemas.microsoft.com/office/drawing/2014/main" xmlns="" id="{7B05FCFA-5913-4E1A-9CE1-F4419A7DBEA7}"/>
                </a:ext>
              </a:extLst>
            </p:cNvPr>
            <p:cNvSpPr/>
            <p:nvPr/>
          </p:nvSpPr>
          <p:spPr>
            <a:xfrm>
              <a:off x="4197665" y="537295"/>
              <a:ext cx="155080" cy="156883"/>
            </a:xfrm>
            <a:custGeom>
              <a:avLst/>
              <a:gdLst/>
              <a:ahLst/>
              <a:cxnLst/>
              <a:rect l="0" t="0" r="0" b="0"/>
              <a:pathLst>
                <a:path w="155080" h="156883">
                  <a:moveTo>
                    <a:pt x="137223" y="0"/>
                  </a:moveTo>
                  <a:lnTo>
                    <a:pt x="155080" y="17463"/>
                  </a:lnTo>
                  <a:lnTo>
                    <a:pt x="68783" y="103315"/>
                  </a:lnTo>
                  <a:lnTo>
                    <a:pt x="101028" y="123800"/>
                  </a:lnTo>
                  <a:lnTo>
                    <a:pt x="0" y="156883"/>
                  </a:lnTo>
                  <a:lnTo>
                    <a:pt x="28804" y="51765"/>
                  </a:lnTo>
                  <a:lnTo>
                    <a:pt x="51232" y="86093"/>
                  </a:lnTo>
                  <a:lnTo>
                    <a:pt x="13722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l-GR"/>
            </a:p>
          </p:txBody>
        </p:sp>
      </p:grpSp>
    </p:spTree>
    <p:extLst>
      <p:ext uri="{BB962C8B-B14F-4D97-AF65-F5344CB8AC3E}">
        <p14:creationId xmlns:p14="http://schemas.microsoft.com/office/powerpoint/2010/main" xmlns="" val="230385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xmlns="" id="{417CF0AC-6150-4B94-9902-2FE51F80D703}"/>
              </a:ext>
            </a:extLst>
          </p:cNvPr>
          <p:cNvSpPr>
            <a:spLocks noGrp="1"/>
          </p:cNvSpPr>
          <p:nvPr>
            <p:ph type="title"/>
          </p:nvPr>
        </p:nvSpPr>
        <p:spPr>
          <a:xfrm>
            <a:off x="1024128" y="439443"/>
            <a:ext cx="9720072" cy="77392"/>
          </a:xfrm>
        </p:spPr>
        <p:txBody>
          <a:bodyPr>
            <a:normAutofit fontScale="90000"/>
          </a:bodyPr>
          <a:lstStyle/>
          <a:p>
            <a:endParaRPr lang="el-GR"/>
          </a:p>
        </p:txBody>
      </p:sp>
      <p:sp>
        <p:nvSpPr>
          <p:cNvPr id="5" name="Θέση περιεχομένου 4">
            <a:extLst>
              <a:ext uri="{FF2B5EF4-FFF2-40B4-BE49-F238E27FC236}">
                <a16:creationId xmlns:a16="http://schemas.microsoft.com/office/drawing/2014/main" xmlns="" id="{8A468E41-F0E9-427A-BA48-D2FDEEBBD5E6}"/>
              </a:ext>
            </a:extLst>
          </p:cNvPr>
          <p:cNvSpPr>
            <a:spLocks noGrp="1"/>
          </p:cNvSpPr>
          <p:nvPr>
            <p:ph sz="half" idx="1"/>
          </p:nvPr>
        </p:nvSpPr>
        <p:spPr>
          <a:xfrm>
            <a:off x="1024128" y="808383"/>
            <a:ext cx="4754880" cy="5500977"/>
          </a:xfrm>
        </p:spPr>
        <p:txBody>
          <a:bodyPr/>
          <a:lstStyle/>
          <a:p>
            <a:r>
              <a:rPr lang="el-GR" dirty="0"/>
              <a:t>ΑΝΤΙΔΡΑΣΤΙΚΗ ΑΝΟΣΟΛΟΓΙΚΗ ΕΝΕΡΓΟΠΟΙΗΣΗ</a:t>
            </a:r>
            <a:r>
              <a:rPr lang="en-US" dirty="0"/>
              <a:t>:</a:t>
            </a:r>
            <a:endParaRPr lang="el-GR" dirty="0"/>
          </a:p>
          <a:p>
            <a:pPr marL="457200" indent="-457200">
              <a:buFont typeface="+mj-lt"/>
              <a:buAutoNum type="arabicPeriod"/>
            </a:pPr>
            <a:r>
              <a:rPr lang="el-GR" dirty="0"/>
              <a:t>ΠΕΡΙΟΧΕΣ ΔΙΑΤΗΡΗΣΗΣ Κ.Φ. ΑΡΧΙΤΕΚΤΟΝΙΚΗΣ</a:t>
            </a:r>
          </a:p>
          <a:p>
            <a:pPr marL="457200" indent="-457200">
              <a:buFont typeface="+mj-lt"/>
              <a:buAutoNum type="arabicPeriod"/>
            </a:pPr>
            <a:r>
              <a:rPr lang="el-GR" dirty="0"/>
              <a:t>ΠΟΛΥΜΟΡΦΙΚΑ ΣΤΟΙΧΕΙΑ ΕΝΔΟΘΥΛΑΚΙΚΑ</a:t>
            </a:r>
          </a:p>
          <a:p>
            <a:pPr marL="457200" indent="-457200">
              <a:buFont typeface="+mj-lt"/>
              <a:buAutoNum type="arabicPeriod"/>
            </a:pPr>
            <a:r>
              <a:rPr lang="el-GR" dirty="0"/>
              <a:t>ΑΠΟΥΣΙΑ ΚΑΚΟΗΘΩΝ ΚΥΤΤΑΡΩΝ</a:t>
            </a:r>
          </a:p>
          <a:p>
            <a:pPr marL="457200" indent="-457200">
              <a:buFont typeface="+mj-lt"/>
              <a:buAutoNum type="arabicPeriod"/>
            </a:pPr>
            <a:r>
              <a:rPr lang="el-GR" dirty="0"/>
              <a:t>ΚΥΤΤΑΡΟΜΕΤΡΙΑ ΡΟΗΣ ΧΩΡΙΣ ΕΙΔΙΚΑ ΕΥΡΗΜΑΤΑ </a:t>
            </a:r>
            <a:r>
              <a:rPr lang="el-GR"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CD4/CD8 RATIO)</a:t>
            </a:r>
            <a:endParaRPr lang="el-GR" dirty="0">
              <a:latin typeface="Calibri" panose="020F0502020204030204" pitchFamily="34" charset="0"/>
              <a:cs typeface="Calibri" panose="020F0502020204030204" pitchFamily="34" charset="0"/>
            </a:endParaRPr>
          </a:p>
          <a:p>
            <a:pPr marL="457200" indent="-457200">
              <a:buFont typeface="+mj-lt"/>
              <a:buAutoNum type="arabicPeriod"/>
            </a:pPr>
            <a:r>
              <a:rPr lang="el-GR" dirty="0"/>
              <a:t>ΠΑΡΑΦΛΟΙΩΔΗΣ ΕΠΕΚΤΑΣΗ ΣΤΟ ΛΕΜΦΑΔΕΝΑ ΣΥΧΝΗ ΣΕ ΙΟΓΕΝΕΙΣ ΛΟΙΜΩΞΕΙΣ</a:t>
            </a:r>
          </a:p>
          <a:p>
            <a:pPr marL="457200" indent="-457200">
              <a:buFont typeface="+mj-lt"/>
              <a:buAutoNum type="arabicPeriod"/>
            </a:pPr>
            <a:endParaRPr lang="el-GR" dirty="0"/>
          </a:p>
          <a:p>
            <a:pPr marL="457200" indent="-457200">
              <a:buFont typeface="+mj-lt"/>
              <a:buAutoNum type="arabicPeriod"/>
            </a:pPr>
            <a:endParaRPr lang="el-GR" dirty="0"/>
          </a:p>
        </p:txBody>
      </p:sp>
      <p:sp>
        <p:nvSpPr>
          <p:cNvPr id="6" name="Θέση περιεχομένου 5">
            <a:extLst>
              <a:ext uri="{FF2B5EF4-FFF2-40B4-BE49-F238E27FC236}">
                <a16:creationId xmlns:a16="http://schemas.microsoft.com/office/drawing/2014/main" xmlns="" id="{7614462A-FE5C-435C-85F8-41BCA35CB0B6}"/>
              </a:ext>
            </a:extLst>
          </p:cNvPr>
          <p:cNvSpPr>
            <a:spLocks noGrp="1"/>
          </p:cNvSpPr>
          <p:nvPr>
            <p:ph sz="half" idx="2"/>
          </p:nvPr>
        </p:nvSpPr>
        <p:spPr>
          <a:xfrm>
            <a:off x="7262190" y="808383"/>
            <a:ext cx="3482009" cy="5500977"/>
          </a:xfrm>
        </p:spPr>
        <p:txBody>
          <a:bodyPr/>
          <a:lstStyle/>
          <a:p>
            <a:endParaRPr lang="el-GR" dirty="0"/>
          </a:p>
          <a:p>
            <a:endParaRPr lang="el-GR" dirty="0"/>
          </a:p>
          <a:p>
            <a:endParaRPr lang="el-GR" dirty="0"/>
          </a:p>
          <a:p>
            <a:endParaRPr lang="el-GR" dirty="0"/>
          </a:p>
          <a:p>
            <a:r>
              <a:rPr lang="el-GR" dirty="0"/>
              <a:t>ΑΝΙΧΝΕΥΣΗ Ι</a:t>
            </a:r>
            <a:r>
              <a:rPr lang="el-GR" dirty="0">
                <a:latin typeface="Calibri" panose="020F0502020204030204" pitchFamily="34" charset="0"/>
                <a:cs typeface="Calibri" panose="020F0502020204030204" pitchFamily="34" charset="0"/>
              </a:rPr>
              <a:t>ΪΚΟΥ ΦΟΡΤΙΟΥ </a:t>
            </a:r>
            <a:r>
              <a:rPr lang="en-US" dirty="0">
                <a:latin typeface="Calibri" panose="020F0502020204030204" pitchFamily="34" charset="0"/>
                <a:cs typeface="Calibri" panose="020F0502020204030204" pitchFamily="34" charset="0"/>
              </a:rPr>
              <a:t>EBV-DNA</a:t>
            </a:r>
          </a:p>
          <a:p>
            <a:r>
              <a:rPr lang="el-GR" dirty="0"/>
              <a:t>261.000 ΑΝΤΙΓΡΑΦΑ/</a:t>
            </a:r>
            <a:r>
              <a:rPr lang="en-US" dirty="0"/>
              <a:t>m</a:t>
            </a:r>
            <a:r>
              <a:rPr lang="en-US" dirty="0">
                <a:latin typeface="Calibri" panose="020F0502020204030204" pitchFamily="34" charset="0"/>
                <a:cs typeface="Calibri" panose="020F0502020204030204" pitchFamily="34" charset="0"/>
              </a:rPr>
              <a:t>L</a:t>
            </a:r>
            <a:r>
              <a:rPr lang="en-US" dirty="0"/>
              <a:t> </a:t>
            </a:r>
            <a:r>
              <a:rPr lang="el-GR" dirty="0"/>
              <a:t>ΠΛΑΣΜΑΤΟΣ</a:t>
            </a:r>
          </a:p>
        </p:txBody>
      </p:sp>
      <p:sp>
        <p:nvSpPr>
          <p:cNvPr id="2" name="Σύμβολο πρόσθεσης 1">
            <a:extLst>
              <a:ext uri="{FF2B5EF4-FFF2-40B4-BE49-F238E27FC236}">
                <a16:creationId xmlns:a16="http://schemas.microsoft.com/office/drawing/2014/main" xmlns="" id="{504956F2-802A-4FD3-8AFC-27833FDACED9}"/>
              </a:ext>
            </a:extLst>
          </p:cNvPr>
          <p:cNvSpPr/>
          <p:nvPr/>
        </p:nvSpPr>
        <p:spPr>
          <a:xfrm>
            <a:off x="5779008" y="2663687"/>
            <a:ext cx="1244644" cy="1258956"/>
          </a:xfrm>
          <a:prstGeom prst="mathPlus">
            <a:avLst>
              <a:gd name="adj1" fmla="val 20126"/>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Διπλωμένη γωνία 6">
            <a:extLst>
              <a:ext uri="{FF2B5EF4-FFF2-40B4-BE49-F238E27FC236}">
                <a16:creationId xmlns:a16="http://schemas.microsoft.com/office/drawing/2014/main" xmlns="" id="{DDB9FCCE-E8D5-47F1-84D7-306FFF17A51C}"/>
              </a:ext>
            </a:extLst>
          </p:cNvPr>
          <p:cNvSpPr/>
          <p:nvPr/>
        </p:nvSpPr>
        <p:spPr>
          <a:xfrm>
            <a:off x="8510954" y="4772108"/>
            <a:ext cx="3203916" cy="1434905"/>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EBV </a:t>
            </a:r>
            <a:r>
              <a:rPr lang="el-GR" sz="4000" dirty="0"/>
              <a:t>ΛΟΙΜΩΞΗ</a:t>
            </a:r>
          </a:p>
        </p:txBody>
      </p:sp>
    </p:spTree>
    <p:extLst>
      <p:ext uri="{BB962C8B-B14F-4D97-AF65-F5344CB8AC3E}">
        <p14:creationId xmlns:p14="http://schemas.microsoft.com/office/powerpoint/2010/main" xmlns="" val="183801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41" name="Picture 8" descr="Αποτέλεσμα εικόνας για EBV">
            <a:extLst>
              <a:ext uri="{FF2B5EF4-FFF2-40B4-BE49-F238E27FC236}">
                <a16:creationId xmlns:a16="http://schemas.microsoft.com/office/drawing/2014/main" xmlns="" id="{30019F9D-E33A-4328-9326-9603571C1C8B}"/>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7883489" y="640080"/>
            <a:ext cx="3337210" cy="2628053"/>
          </a:xfrm>
          <a:prstGeom prst="rect">
            <a:avLst/>
          </a:prstGeom>
          <a:noFill/>
          <a:extLst>
            <a:ext uri="{909E8E84-426E-40DD-AFC4-6F175D3DCCD1}">
              <a14:hiddenFill xmlns:a14="http://schemas.microsoft.com/office/drawing/2010/main" xmlns="">
                <a:solidFill>
                  <a:srgbClr val="FFFFFF"/>
                </a:solidFill>
              </a14:hiddenFill>
            </a:ext>
          </a:extLst>
        </p:spPr>
      </p:pic>
      <p:pic>
        <p:nvPicPr>
          <p:cNvPr id="5132" name="Picture 12" descr="Αποτέλεσμα εικόνας για EBV">
            <a:extLst>
              <a:ext uri="{FF2B5EF4-FFF2-40B4-BE49-F238E27FC236}">
                <a16:creationId xmlns:a16="http://schemas.microsoft.com/office/drawing/2014/main" xmlns="" id="{ED765D25-9663-425C-81AE-2000DEFE860D}"/>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7683170" y="3589867"/>
            <a:ext cx="3737847" cy="262805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Τίτλος 4">
            <a:extLst>
              <a:ext uri="{FF2B5EF4-FFF2-40B4-BE49-F238E27FC236}">
                <a16:creationId xmlns:a16="http://schemas.microsoft.com/office/drawing/2014/main" xmlns="" id="{0E924DDC-1FF1-49D0-8F3A-B07F6289E9D4}"/>
              </a:ext>
            </a:extLst>
          </p:cNvPr>
          <p:cNvSpPr>
            <a:spLocks noGrp="1"/>
          </p:cNvSpPr>
          <p:nvPr>
            <p:ph type="title"/>
          </p:nvPr>
        </p:nvSpPr>
        <p:spPr>
          <a:xfrm>
            <a:off x="1024128" y="585216"/>
            <a:ext cx="6066818" cy="527967"/>
          </a:xfrm>
        </p:spPr>
        <p:txBody>
          <a:bodyPr>
            <a:normAutofit fontScale="90000"/>
          </a:bodyPr>
          <a:lstStyle/>
          <a:p>
            <a:r>
              <a:rPr lang="en-US" dirty="0" err="1">
                <a:latin typeface="Calibri" panose="020F0502020204030204" pitchFamily="34" charset="0"/>
                <a:cs typeface="Calibri" panose="020F0502020204030204" pitchFamily="34" charset="0"/>
              </a:rPr>
              <a:t>Ebv</a:t>
            </a:r>
            <a:r>
              <a:rPr lang="en-US" dirty="0">
                <a:latin typeface="Calibri" panose="020F0502020204030204" pitchFamily="34" charset="0"/>
                <a:cs typeface="Calibri" panose="020F0502020204030204" pitchFamily="34" charset="0"/>
              </a:rPr>
              <a:t> (hhv-4)</a:t>
            </a:r>
            <a:endParaRPr lang="el-GR" dirty="0">
              <a:latin typeface="Calibri" panose="020F0502020204030204" pitchFamily="34" charset="0"/>
              <a:cs typeface="Calibri" panose="020F0502020204030204" pitchFamily="34" charset="0"/>
            </a:endParaRPr>
          </a:p>
        </p:txBody>
      </p:sp>
      <p:sp>
        <p:nvSpPr>
          <p:cNvPr id="5142" name="Content Placeholder 5132"/>
          <p:cNvSpPr>
            <a:spLocks noGrp="1"/>
          </p:cNvSpPr>
          <p:nvPr>
            <p:ph idx="1"/>
          </p:nvPr>
        </p:nvSpPr>
        <p:spPr>
          <a:xfrm>
            <a:off x="1024128" y="1113183"/>
            <a:ext cx="6066818" cy="5579165"/>
          </a:xfrm>
        </p:spPr>
        <p:txBody>
          <a:bodyPr>
            <a:noAutofit/>
          </a:bodyPr>
          <a:lstStyle/>
          <a:p>
            <a:pPr>
              <a:buFont typeface="Arial" panose="020B0604020202020204" pitchFamily="34" charset="0"/>
              <a:buChar char="•"/>
            </a:pPr>
            <a:r>
              <a:rPr lang="el-GR" sz="1800" dirty="0"/>
              <a:t>ΕΡΠΗΤΟ</a:t>
            </a:r>
            <a:r>
              <a:rPr lang="el-GR" sz="1800" dirty="0">
                <a:latin typeface="Calibri" panose="020F0502020204030204" pitchFamily="34" charset="0"/>
                <a:cs typeface="Calibri" panose="020F0502020204030204" pitchFamily="34" charset="0"/>
              </a:rPr>
              <a:t>ΪΟΣ ΜΕ 20ΕΔΡΙΚΗ ΣΥΜΜΕΤΡΙΑ ΚΑΙ ΦΑΚΕΛΟ </a:t>
            </a:r>
          </a:p>
          <a:p>
            <a:pPr>
              <a:buFont typeface="Arial" panose="020B0604020202020204" pitchFamily="34" charset="0"/>
              <a:buChar char="•"/>
            </a:pPr>
            <a:r>
              <a:rPr lang="el-GR" sz="1800" dirty="0">
                <a:latin typeface="Calibri" panose="020F0502020204030204" pitchFamily="34" charset="0"/>
                <a:cs typeface="Calibri" panose="020F0502020204030204" pitchFamily="34" charset="0"/>
              </a:rPr>
              <a:t>ΔΙΚΛΩΝΟ </a:t>
            </a:r>
            <a:r>
              <a:rPr lang="en-US" sz="1800" dirty="0">
                <a:latin typeface="Calibri" panose="020F0502020204030204" pitchFamily="34" charset="0"/>
                <a:cs typeface="Calibri" panose="020F0502020204030204" pitchFamily="34" charset="0"/>
              </a:rPr>
              <a:t>DNA</a:t>
            </a:r>
            <a:r>
              <a:rPr lang="el-GR" sz="1800" dirty="0">
                <a:latin typeface="Calibri" panose="020F0502020204030204" pitchFamily="34" charset="0"/>
                <a:cs typeface="Calibri" panose="020F0502020204030204" pitchFamily="34" charset="0"/>
              </a:rPr>
              <a:t> 172</a:t>
            </a:r>
            <a:r>
              <a:rPr lang="en-US" sz="1800" dirty="0">
                <a:latin typeface="Calibri" panose="020F0502020204030204" pitchFamily="34" charset="0"/>
                <a:cs typeface="Calibri" panose="020F0502020204030204" pitchFamily="34" charset="0"/>
              </a:rPr>
              <a:t>kb </a:t>
            </a:r>
            <a:r>
              <a:rPr lang="el-GR" sz="1800" dirty="0">
                <a:latin typeface="Calibri" panose="020F0502020204030204" pitchFamily="34" charset="0"/>
                <a:cs typeface="Calibri" panose="020F0502020204030204" pitchFamily="34" charset="0"/>
              </a:rPr>
              <a:t>&gt; 100-200 ΠΡΩΤΕΪΝΕΣ- ΚΥΡΙΟΤΕΡΕΣ </a:t>
            </a:r>
          </a:p>
          <a:p>
            <a:pPr>
              <a:buFont typeface="Arial" panose="020B0604020202020204" pitchFamily="34" charset="0"/>
              <a:buChar char="•"/>
            </a:pPr>
            <a:r>
              <a:rPr lang="el-GR" sz="1800" dirty="0">
                <a:latin typeface="Calibri" panose="020F0502020204030204" pitchFamily="34" charset="0"/>
                <a:cs typeface="Calibri" panose="020F0502020204030204" pitchFamily="34" charset="0"/>
              </a:rPr>
              <a:t>ΛΑΝΘΑΝΟΥΣΑ ΜΕΜΒΡΑΝΙΚΗ (</a:t>
            </a:r>
            <a:r>
              <a:rPr lang="en-US" sz="1800" dirty="0">
                <a:latin typeface="Calibri" panose="020F0502020204030204" pitchFamily="34" charset="0"/>
                <a:cs typeface="Calibri" panose="020F0502020204030204" pitchFamily="34" charset="0"/>
              </a:rPr>
              <a:t>LMP</a:t>
            </a:r>
            <a:r>
              <a:rPr lang="el-GR" sz="1800"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 </a:t>
            </a:r>
            <a:endParaRPr lang="el-GR" sz="1800" dirty="0">
              <a:latin typeface="Calibri" panose="020F0502020204030204" pitchFamily="34" charset="0"/>
              <a:cs typeface="Calibri" panose="020F0502020204030204" pitchFamily="34" charset="0"/>
            </a:endParaRPr>
          </a:p>
          <a:p>
            <a:pPr>
              <a:buFont typeface="Arial" panose="020B0604020202020204" pitchFamily="34" charset="0"/>
              <a:buChar char="•"/>
            </a:pPr>
            <a:r>
              <a:rPr lang="el-GR" sz="1800" dirty="0">
                <a:latin typeface="Calibri" panose="020F0502020204030204" pitchFamily="34" charset="0"/>
                <a:cs typeface="Calibri" panose="020F0502020204030204" pitchFamily="34" charset="0"/>
              </a:rPr>
              <a:t>ΤΕΛΙΚΗ ΠΡΩΤΕΪΝΗ,</a:t>
            </a:r>
          </a:p>
          <a:p>
            <a:pPr>
              <a:buFont typeface="Arial" panose="020B0604020202020204" pitchFamily="34" charset="0"/>
              <a:buChar char="•"/>
            </a:pPr>
            <a:r>
              <a:rPr lang="el-GR" sz="1800" dirty="0">
                <a:latin typeface="Calibri" panose="020F0502020204030204" pitchFamily="34" charset="0"/>
                <a:cs typeface="Calibri" panose="020F0502020204030204" pitchFamily="34" charset="0"/>
              </a:rPr>
              <a:t>ΣΥΜΠΛΕΓΜΑ ΜΕΜΒΡΑΝΙΚΟΥ </a:t>
            </a:r>
            <a:r>
              <a:rPr lang="en-US" sz="1800" dirty="0">
                <a:latin typeface="Calibri" panose="020F0502020204030204" pitchFamily="34" charset="0"/>
                <a:cs typeface="Calibri" panose="020F0502020204030204" pitchFamily="34" charset="0"/>
              </a:rPr>
              <a:t>Ag,</a:t>
            </a:r>
            <a:endParaRPr lang="el-GR" sz="1800" dirty="0">
              <a:latin typeface="Calibri" panose="020F0502020204030204" pitchFamily="34" charset="0"/>
              <a:cs typeface="Calibri" panose="020F0502020204030204" pitchFamily="34" charset="0"/>
            </a:endParaRPr>
          </a:p>
          <a:p>
            <a:pPr>
              <a:buFont typeface="Arial" panose="020B0604020202020204" pitchFamily="34" charset="0"/>
              <a:buChar char="•"/>
            </a:pPr>
            <a:r>
              <a:rPr lang="el-GR" sz="1800" dirty="0">
                <a:cs typeface="Calibri" panose="020F0502020204030204" pitchFamily="34" charset="0"/>
              </a:rPr>
              <a:t>ΠΡΩΙΜΟ ΑΝΤΙΓΟΝΙΚΟ ΣΥΜΠΛΕΓΜΑ (ΕΑ)</a:t>
            </a:r>
            <a:endParaRPr lang="el-GR" sz="18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Α</a:t>
            </a:r>
            <a:r>
              <a:rPr lang="en-US" sz="1800" dirty="0">
                <a:latin typeface="Calibri" panose="020F0502020204030204" pitchFamily="34" charset="0"/>
                <a:cs typeface="Calibri" panose="020F0502020204030204" pitchFamily="34" charset="0"/>
              </a:rPr>
              <a:t>g </a:t>
            </a:r>
            <a:r>
              <a:rPr lang="el-GR" sz="1800" dirty="0">
                <a:latin typeface="Calibri" panose="020F0502020204030204" pitchFamily="34" charset="0"/>
                <a:cs typeface="Calibri" panose="020F0502020204030204" pitchFamily="34" charset="0"/>
              </a:rPr>
              <a:t>ΙΪΚΟΥ ΚΑΨΙΔΙΟΥ </a:t>
            </a:r>
            <a:r>
              <a:rPr lang="en-US" sz="1800" dirty="0">
                <a:latin typeface="Calibri" panose="020F0502020204030204" pitchFamily="34" charset="0"/>
                <a:cs typeface="Calibri" panose="020F0502020204030204" pitchFamily="34" charset="0"/>
              </a:rPr>
              <a:t>(VCA)</a:t>
            </a:r>
            <a:r>
              <a:rPr lang="el-GR" sz="1800" dirty="0">
                <a:latin typeface="Calibri" panose="020F0502020204030204" pitchFamily="34" charset="0"/>
                <a:cs typeface="Calibri" panose="020F0502020204030204" pitchFamily="34" charset="0"/>
              </a:rPr>
              <a:t>, </a:t>
            </a:r>
          </a:p>
          <a:p>
            <a:pPr>
              <a:buFont typeface="Arial" panose="020B0604020202020204" pitchFamily="34" charset="0"/>
              <a:buChar char="•"/>
            </a:pPr>
            <a:r>
              <a:rPr lang="el-GR" sz="1800" dirty="0">
                <a:latin typeface="Calibri" panose="020F0502020204030204" pitchFamily="34" charset="0"/>
                <a:cs typeface="Calibri" panose="020F0502020204030204" pitchFamily="34" charset="0"/>
              </a:rPr>
              <a:t>ΣΥΜΠΛΕΓΜΑ ΠΥΡΗΝΙΚΟΥ Α</a:t>
            </a:r>
            <a:r>
              <a:rPr lang="en-US" sz="1800" dirty="0">
                <a:latin typeface="Calibri" panose="020F0502020204030204" pitchFamily="34" charset="0"/>
                <a:cs typeface="Calibri" panose="020F0502020204030204" pitchFamily="34" charset="0"/>
              </a:rPr>
              <a:t>g (EBNA)</a:t>
            </a:r>
            <a:r>
              <a:rPr lang="el-GR" sz="1800" dirty="0">
                <a:latin typeface="Calibri" panose="020F0502020204030204" pitchFamily="34" charset="0"/>
                <a:cs typeface="Calibri" panose="020F0502020204030204" pitchFamily="34" charset="0"/>
              </a:rPr>
              <a:t>.</a:t>
            </a:r>
          </a:p>
          <a:p>
            <a:pPr>
              <a:buFont typeface="Arial" panose="020B0604020202020204" pitchFamily="34" charset="0"/>
              <a:buChar char="•"/>
            </a:pPr>
            <a:r>
              <a:rPr lang="el-GR" sz="1800" dirty="0">
                <a:latin typeface="Calibri" panose="020F0502020204030204" pitchFamily="34" charset="0"/>
                <a:cs typeface="Calibri" panose="020F0502020204030204" pitchFamily="34" charset="0"/>
              </a:rPr>
              <a:t>ΕΒΝΑ-1 Α</a:t>
            </a:r>
            <a:r>
              <a:rPr lang="en-US" sz="1800" dirty="0">
                <a:latin typeface="Calibri" panose="020F0502020204030204" pitchFamily="34" charset="0"/>
                <a:cs typeface="Calibri" panose="020F0502020204030204" pitchFamily="34" charset="0"/>
              </a:rPr>
              <a:t>g</a:t>
            </a:r>
            <a:r>
              <a:rPr lang="el-GR" sz="1800" dirty="0">
                <a:latin typeface="Calibri" panose="020F0502020204030204" pitchFamily="34" charset="0"/>
                <a:cs typeface="Calibri" panose="020F0502020204030204" pitchFamily="34" charset="0"/>
              </a:rPr>
              <a:t> (+) ΜΟΛΥΣΜΑΤΙΚΑ ΚΥΤΤΑΡΑ</a:t>
            </a:r>
            <a:r>
              <a:rPr lang="el-GR" sz="1800" dirty="0">
                <a:cs typeface="Calibri" panose="020F0502020204030204" pitchFamily="34" charset="0"/>
              </a:rPr>
              <a:t> </a:t>
            </a:r>
          </a:p>
          <a:p>
            <a:pPr>
              <a:buFont typeface="Arial" panose="020B0604020202020204" pitchFamily="34" charset="0"/>
              <a:buChar char="•"/>
            </a:pPr>
            <a:r>
              <a:rPr lang="el-GR" sz="1800" dirty="0">
                <a:cs typeface="Calibri" panose="020F0502020204030204" pitchFamily="34" charset="0"/>
              </a:rPr>
              <a:t>ΠΡΩΙΜΟ ΑΝΤΙΓΟΝΙΚΟ ΣΥΜΠΛΕΓΜΑ (ΕΑ)</a:t>
            </a:r>
            <a:r>
              <a:rPr lang="en-US" sz="1800" dirty="0">
                <a:cs typeface="Calibri" panose="020F0502020204030204" pitchFamily="34" charset="0"/>
              </a:rPr>
              <a:t>:</a:t>
            </a:r>
            <a:r>
              <a:rPr lang="el-GR" sz="1800" dirty="0">
                <a:cs typeface="Calibri" panose="020F0502020204030204" pitchFamily="34" charset="0"/>
              </a:rPr>
              <a:t> ΕΚΦΡΑΖΕΙ ΓΟΝΙΔΙΑ </a:t>
            </a:r>
            <a:r>
              <a:rPr lang="en-US" sz="1800" dirty="0">
                <a:cs typeface="Calibri" panose="020F0502020204030204" pitchFamily="34" charset="0"/>
              </a:rPr>
              <a:t>DNA </a:t>
            </a:r>
            <a:r>
              <a:rPr lang="el-GR" sz="1800" dirty="0">
                <a:cs typeface="Calibri" panose="020F0502020204030204" pitchFamily="34" charset="0"/>
              </a:rPr>
              <a:t>ΠΟΛΥΜΕΡΑΣΗΣ-ΚΙΝΑΣΗΣ ΘΥΜΙΔΙΝΗΣ-Ι</a:t>
            </a:r>
            <a:r>
              <a:rPr lang="el-GR" sz="1800" dirty="0">
                <a:latin typeface="Calibri" panose="020F0502020204030204" pitchFamily="34" charset="0"/>
                <a:cs typeface="Calibri" panose="020F0502020204030204" pitchFamily="34" charset="0"/>
              </a:rPr>
              <a:t>ΪΚΟΥ ΚΑΨΙΔΙΟΥ/(+) ΚΥΤΤΑΡΑ ΣΕ ΛΥΣΗ</a:t>
            </a:r>
          </a:p>
          <a:p>
            <a:pPr>
              <a:buFont typeface="Arial" panose="020B0604020202020204" pitchFamily="34" charset="0"/>
              <a:buChar char="•"/>
            </a:pPr>
            <a:r>
              <a:rPr lang="el-GR" sz="1800" dirty="0">
                <a:latin typeface="Calibri" panose="020F0502020204030204" pitchFamily="34" charset="0"/>
                <a:cs typeface="Calibri" panose="020F0502020204030204" pitchFamily="34" charset="0"/>
              </a:rPr>
              <a:t>Α</a:t>
            </a:r>
            <a:r>
              <a:rPr lang="en-US" sz="1800" dirty="0" err="1">
                <a:latin typeface="Calibri" panose="020F0502020204030204" pitchFamily="34" charset="0"/>
                <a:cs typeface="Calibri" panose="020F0502020204030204" pitchFamily="34" charset="0"/>
              </a:rPr>
              <a:t>bs</a:t>
            </a:r>
            <a:r>
              <a:rPr lang="el-GR" sz="1800" dirty="0">
                <a:latin typeface="Calibri" panose="020F0502020204030204" pitchFamily="34" charset="0"/>
                <a:cs typeface="Calibri" panose="020F0502020204030204" pitchFamily="34" charset="0"/>
              </a:rPr>
              <a:t> ΚΑΤΑ ΕΑ/ΕΒΝΑ</a:t>
            </a:r>
            <a:r>
              <a:rPr lang="en-US" sz="1800" dirty="0">
                <a:latin typeface="Calibri" panose="020F0502020204030204" pitchFamily="34" charset="0"/>
                <a:cs typeface="Calibri" panose="020F0502020204030204" pitchFamily="34" charset="0"/>
              </a:rPr>
              <a:t>:</a:t>
            </a:r>
            <a:r>
              <a:rPr lang="el-GR" sz="1800" dirty="0">
                <a:latin typeface="Calibri" panose="020F0502020204030204" pitchFamily="34" charset="0"/>
                <a:cs typeface="Calibri" panose="020F0502020204030204" pitchFamily="34" charset="0"/>
              </a:rPr>
              <a:t> (+) ΝΩΡΙΣ ΣΤΗ ΛΟΙΜΩΞΗ</a:t>
            </a:r>
          </a:p>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Abs </a:t>
            </a:r>
            <a:r>
              <a:rPr lang="el-GR" sz="1800" dirty="0">
                <a:latin typeface="Calibri" panose="020F0502020204030204" pitchFamily="34" charset="0"/>
                <a:cs typeface="Calibri" panose="020F0502020204030204" pitchFamily="34" charset="0"/>
              </a:rPr>
              <a:t>ΚΑΤ</a:t>
            </a:r>
            <a:r>
              <a:rPr lang="en-US" sz="1800" dirty="0">
                <a:latin typeface="Calibri" panose="020F0502020204030204" pitchFamily="34" charset="0"/>
                <a:cs typeface="Calibri" panose="020F0502020204030204" pitchFamily="34" charset="0"/>
              </a:rPr>
              <a:t>A</a:t>
            </a:r>
            <a:r>
              <a:rPr lang="el-GR" sz="1800" dirty="0">
                <a:latin typeface="Calibri" panose="020F0502020204030204" pitchFamily="34" charset="0"/>
                <a:cs typeface="Calibri" panose="020F0502020204030204" pitchFamily="34" charset="0"/>
              </a:rPr>
              <a:t> ΚΑΨΙΔΙΑΚΩΝ Α</a:t>
            </a:r>
            <a:r>
              <a:rPr lang="en-US" sz="1800" dirty="0">
                <a:latin typeface="Calibri" panose="020F0502020204030204" pitchFamily="34" charset="0"/>
                <a:cs typeface="Calibri" panose="020F0502020204030204" pitchFamily="34" charset="0"/>
              </a:rPr>
              <a:t>g: (+)</a:t>
            </a:r>
            <a:r>
              <a:rPr lang="el-GR"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IgM/IgG</a:t>
            </a:r>
            <a:endParaRPr lang="el-GR" sz="1800"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l-GR" sz="1800"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l-GR"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960391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C51136FD-BBB2-4EB4-A240-3E21EECF73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xmlns="" id="{C6826B28-36B0-4CC1-8EC8-EF9B88B356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Τίτλος 1">
            <a:extLst>
              <a:ext uri="{FF2B5EF4-FFF2-40B4-BE49-F238E27FC236}">
                <a16:creationId xmlns:a16="http://schemas.microsoft.com/office/drawing/2014/main" xmlns="" id="{5078E127-689F-48D7-AA40-5FA2B2FB3B58}"/>
              </a:ext>
            </a:extLst>
          </p:cNvPr>
          <p:cNvSpPr>
            <a:spLocks noGrp="1"/>
          </p:cNvSpPr>
          <p:nvPr>
            <p:ph type="title"/>
          </p:nvPr>
        </p:nvSpPr>
        <p:spPr>
          <a:xfrm>
            <a:off x="1024129" y="295422"/>
            <a:ext cx="3779085" cy="1181686"/>
          </a:xfrm>
        </p:spPr>
        <p:txBody>
          <a:bodyPr>
            <a:normAutofit fontScale="90000"/>
          </a:bodyPr>
          <a:lstStyle/>
          <a:p>
            <a:r>
              <a:rPr lang="el-GR" dirty="0">
                <a:solidFill>
                  <a:srgbClr val="FFFFFF"/>
                </a:solidFill>
              </a:rPr>
              <a:t>ΚΛΙΝΙΚΗ ΕΙΚΟΝΑ</a:t>
            </a:r>
          </a:p>
        </p:txBody>
      </p:sp>
      <p:sp useBgFill="1">
        <p:nvSpPr>
          <p:cNvPr id="3" name="Θέση περιεχομένου 2">
            <a:extLst>
              <a:ext uri="{FF2B5EF4-FFF2-40B4-BE49-F238E27FC236}">
                <a16:creationId xmlns:a16="http://schemas.microsoft.com/office/drawing/2014/main" xmlns="" id="{43C6C56E-3A7E-4BC3-8B8D-E9EFDB95B7C4}"/>
              </a:ext>
            </a:extLst>
          </p:cNvPr>
          <p:cNvSpPr>
            <a:spLocks noGrp="1"/>
          </p:cNvSpPr>
          <p:nvPr>
            <p:ph idx="1"/>
          </p:nvPr>
        </p:nvSpPr>
        <p:spPr>
          <a:xfrm>
            <a:off x="762001" y="1617784"/>
            <a:ext cx="4706547" cy="5240215"/>
          </a:xfrm>
        </p:spPr>
        <p:txBody>
          <a:bodyPr>
            <a:noAutofit/>
          </a:bodyPr>
          <a:lstStyle/>
          <a:p>
            <a:pPr>
              <a:buFont typeface="Courier New" panose="02070309020205020404" pitchFamily="49" charset="0"/>
              <a:buChar char="o"/>
            </a:pPr>
            <a:r>
              <a:rPr lang="el-GR" sz="2400" dirty="0">
                <a:solidFill>
                  <a:srgbClr val="FFFFFF"/>
                </a:solidFill>
              </a:rPr>
              <a:t>ΠΥΡΕΤΟΣ</a:t>
            </a:r>
          </a:p>
          <a:p>
            <a:pPr>
              <a:buFont typeface="Courier New" panose="02070309020205020404" pitchFamily="49" charset="0"/>
              <a:buChar char="o"/>
            </a:pPr>
            <a:r>
              <a:rPr lang="el-GR" sz="2400" dirty="0">
                <a:solidFill>
                  <a:srgbClr val="FFFFFF"/>
                </a:solidFill>
              </a:rPr>
              <a:t>ΚΥΝΑΓΧΗ</a:t>
            </a:r>
          </a:p>
          <a:p>
            <a:pPr>
              <a:buFont typeface="Courier New" panose="02070309020205020404" pitchFamily="49" charset="0"/>
              <a:buChar char="o"/>
            </a:pPr>
            <a:r>
              <a:rPr lang="el-GR" sz="2400" dirty="0">
                <a:solidFill>
                  <a:srgbClr val="FFFFFF"/>
                </a:solidFill>
              </a:rPr>
              <a:t>ΚΟΠΩΣΗ,ΑΝΟΡΕΞΙΑ,ΑΔΥΝΑΜΙΑ</a:t>
            </a:r>
          </a:p>
          <a:p>
            <a:pPr>
              <a:buFont typeface="Courier New" panose="02070309020205020404" pitchFamily="49" charset="0"/>
              <a:buChar char="o"/>
            </a:pPr>
            <a:r>
              <a:rPr lang="el-GR" sz="2400" dirty="0">
                <a:solidFill>
                  <a:srgbClr val="FFFFFF"/>
                </a:solidFill>
              </a:rPr>
              <a:t>ΕΛΑΦΡΩΣ ΕΠΩΔΥΝΗ- ΙΔΙΑΙΤΕΡΑ ΟΠΙΣΘΙΑ ΤΡΑΧΗΛΙΚΗ- ΛΕΜΦΑΔΕΝΟΠΑΘΕΙΑ</a:t>
            </a:r>
          </a:p>
          <a:p>
            <a:pPr>
              <a:buFont typeface="Courier New" panose="02070309020205020404" pitchFamily="49" charset="0"/>
              <a:buChar char="o"/>
            </a:pPr>
            <a:r>
              <a:rPr lang="el-GR" sz="2400" dirty="0">
                <a:solidFill>
                  <a:srgbClr val="FFFFFF"/>
                </a:solidFill>
              </a:rPr>
              <a:t>ΚΗΛΙΔΟΒΛΑΤΙΔΩΔΕΣ-ΕΝΙΟΤΕ ΠΕΤΕΧΕΙΩΔΕΣ-ΕΞΑΝΘΗΜΑ. </a:t>
            </a:r>
          </a:p>
        </p:txBody>
      </p:sp>
      <p:pic>
        <p:nvPicPr>
          <p:cNvPr id="8" name="Picture 4" descr="Αποτέλεσμα εικόνας για EBV">
            <a:extLst>
              <a:ext uri="{FF2B5EF4-FFF2-40B4-BE49-F238E27FC236}">
                <a16:creationId xmlns:a16="http://schemas.microsoft.com/office/drawing/2014/main" xmlns="" id="{35A2C36C-3773-43CC-A972-537E0C9834CB}"/>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 b="1854"/>
          <a:stretch/>
        </p:blipFill>
        <p:spPr bwMode="auto">
          <a:xfrm>
            <a:off x="6096000" y="640080"/>
            <a:ext cx="5455921" cy="58451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7401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F246578-3A5A-4E39-BA44-ABDAEB81F3BC}"/>
              </a:ext>
            </a:extLst>
          </p:cNvPr>
          <p:cNvSpPr>
            <a:spLocks noGrp="1"/>
          </p:cNvSpPr>
          <p:nvPr>
            <p:ph type="title"/>
          </p:nvPr>
        </p:nvSpPr>
        <p:spPr/>
        <p:txBody>
          <a:bodyPr/>
          <a:lstStyle/>
          <a:p>
            <a:r>
              <a:rPr lang="el-GR" dirty="0"/>
              <a:t>ΕΠΙΠΛΟΚΕΣ</a:t>
            </a:r>
          </a:p>
        </p:txBody>
      </p:sp>
      <p:graphicFrame>
        <p:nvGraphicFramePr>
          <p:cNvPr id="4" name="Θέση περιεχομένου 3">
            <a:extLst>
              <a:ext uri="{FF2B5EF4-FFF2-40B4-BE49-F238E27FC236}">
                <a16:creationId xmlns:a16="http://schemas.microsoft.com/office/drawing/2014/main" xmlns="" id="{A48E734C-45DA-42A1-8C05-1AF61776DF6C}"/>
              </a:ext>
            </a:extLst>
          </p:cNvPr>
          <p:cNvGraphicFramePr>
            <a:graphicFrameLocks noGrp="1"/>
          </p:cNvGraphicFramePr>
          <p:nvPr>
            <p:ph idx="1"/>
            <p:extLst>
              <p:ext uri="{D42A27DB-BD31-4B8C-83A1-F6EECF244321}">
                <p14:modId xmlns:p14="http://schemas.microsoft.com/office/powerpoint/2010/main" xmlns="" val="1322015819"/>
              </p:ext>
            </p:extLst>
          </p:nvPr>
        </p:nvGraphicFramePr>
        <p:xfrm>
          <a:off x="1083212" y="1786597"/>
          <a:ext cx="9660987" cy="4308600"/>
        </p:xfrm>
        <a:graphic>
          <a:graphicData uri="http://schemas.openxmlformats.org/drawingml/2006/table">
            <a:tbl>
              <a:tblPr firstRow="1" bandRow="1">
                <a:tableStyleId>{C4B1156A-380E-4F78-BDF5-A606A8083BF9}</a:tableStyleId>
              </a:tblPr>
              <a:tblGrid>
                <a:gridCol w="3180813">
                  <a:extLst>
                    <a:ext uri="{9D8B030D-6E8A-4147-A177-3AD203B41FA5}">
                      <a16:colId xmlns:a16="http://schemas.microsoft.com/office/drawing/2014/main" xmlns="" val="2338855930"/>
                    </a:ext>
                  </a:extLst>
                </a:gridCol>
                <a:gridCol w="3240087">
                  <a:extLst>
                    <a:ext uri="{9D8B030D-6E8A-4147-A177-3AD203B41FA5}">
                      <a16:colId xmlns:a16="http://schemas.microsoft.com/office/drawing/2014/main" xmlns="" val="3284875866"/>
                    </a:ext>
                  </a:extLst>
                </a:gridCol>
                <a:gridCol w="3240087">
                  <a:extLst>
                    <a:ext uri="{9D8B030D-6E8A-4147-A177-3AD203B41FA5}">
                      <a16:colId xmlns:a16="http://schemas.microsoft.com/office/drawing/2014/main" xmlns="" val="1837244218"/>
                    </a:ext>
                  </a:extLst>
                </a:gridCol>
              </a:tblGrid>
              <a:tr h="925320">
                <a:tc>
                  <a:txBody>
                    <a:bodyPr/>
                    <a:lstStyle/>
                    <a:p>
                      <a:pPr algn="ctr"/>
                      <a:r>
                        <a:rPr lang="el-GR" sz="2800" dirty="0"/>
                        <a:t>ΣΥΧΝΕΣ</a:t>
                      </a:r>
                    </a:p>
                  </a:txBody>
                  <a:tcPr/>
                </a:tc>
                <a:tc>
                  <a:txBody>
                    <a:bodyPr/>
                    <a:lstStyle/>
                    <a:p>
                      <a:pPr algn="ctr"/>
                      <a:r>
                        <a:rPr lang="el-GR" sz="2800" dirty="0"/>
                        <a:t>ΑΣΥΝΗΘΕΙΣ</a:t>
                      </a:r>
                    </a:p>
                  </a:txBody>
                  <a:tcPr/>
                </a:tc>
                <a:tc>
                  <a:txBody>
                    <a:bodyPr/>
                    <a:lstStyle/>
                    <a:p>
                      <a:pPr algn="ctr"/>
                      <a:r>
                        <a:rPr lang="el-GR" sz="2800" dirty="0"/>
                        <a:t>ΣΠΑΝΙΕΣ</a:t>
                      </a:r>
                    </a:p>
                  </a:txBody>
                  <a:tcPr/>
                </a:tc>
                <a:extLst>
                  <a:ext uri="{0D108BD9-81ED-4DB2-BD59-A6C34878D82A}">
                    <a16:rowId xmlns:a16="http://schemas.microsoft.com/office/drawing/2014/main" xmlns="" val="3213264856"/>
                  </a:ext>
                </a:extLst>
              </a:tr>
              <a:tr h="3055837">
                <a:tc>
                  <a:txBody>
                    <a:bodyPr/>
                    <a:lstStyle/>
                    <a:p>
                      <a:r>
                        <a:rPr lang="el-GR" dirty="0"/>
                        <a:t>ΕΞΑΝΘΗΜΑ (80-90% ΜΕ ΑΜΠΙΚΙΛΛΙΝΗ)</a:t>
                      </a:r>
                    </a:p>
                    <a:p>
                      <a:endParaRPr lang="el-GR" dirty="0"/>
                    </a:p>
                    <a:p>
                      <a:r>
                        <a:rPr lang="el-GR" dirty="0"/>
                        <a:t>ΦΑΡΥΓΓΙΚΟ ΟΙΔΗΜΑ</a:t>
                      </a:r>
                    </a:p>
                    <a:p>
                      <a:endParaRPr lang="el-GR" dirty="0"/>
                    </a:p>
                    <a:p>
                      <a:r>
                        <a:rPr lang="el-GR" dirty="0"/>
                        <a:t>ΗΠΑΤΙΤΙΔΑ </a:t>
                      </a:r>
                    </a:p>
                    <a:p>
                      <a:endParaRPr lang="el-GR" dirty="0"/>
                    </a:p>
                    <a:p>
                      <a:r>
                        <a:rPr lang="el-GR" dirty="0"/>
                        <a:t>ΙΚΤΕΡΟΣ</a:t>
                      </a:r>
                    </a:p>
                    <a:p>
                      <a:endParaRPr lang="el-GR" dirty="0"/>
                    </a:p>
                    <a:p>
                      <a:r>
                        <a:rPr lang="el-GR" dirty="0"/>
                        <a:t>ΠΑΡΑΤΕΤΑΜΕΝΗ ΚΑΤΑΒΟΛΗ</a:t>
                      </a:r>
                    </a:p>
                  </a:txBody>
                  <a:tcPr/>
                </a:tc>
                <a:tc>
                  <a:txBody>
                    <a:bodyPr/>
                    <a:lstStyle/>
                    <a:p>
                      <a:r>
                        <a:rPr lang="el-GR" i="1" dirty="0"/>
                        <a:t>ΝΕΥΡΟΛΟΓΙΚΕΣ</a:t>
                      </a:r>
                    </a:p>
                    <a:p>
                      <a:r>
                        <a:rPr lang="el-GR" i="0" dirty="0"/>
                        <a:t>ΠΟΛΥΝΕΥΡΙΤΙΔΑ, ΠΑΡΕΣΕΙΣ ΚΡΑΝΙΑΚΩΝ ΝΕΥΡΩΝ, ΕΓΚΑΡΣΙΑ ΜΥΕΛΙΤΙΔΑ, ΕΓΚΕΦΑΛΙΤΙΔΑ,</a:t>
                      </a:r>
                      <a:r>
                        <a:rPr lang="en-US" i="0" dirty="0">
                          <a:latin typeface="Calibri" panose="020F0502020204030204" pitchFamily="34" charset="0"/>
                          <a:cs typeface="Calibri" panose="020F0502020204030204" pitchFamily="34" charset="0"/>
                        </a:rPr>
                        <a:t>GUILLAIN-BARRE</a:t>
                      </a:r>
                    </a:p>
                    <a:p>
                      <a:r>
                        <a:rPr lang="el-GR" i="1" dirty="0"/>
                        <a:t>ΑΙΜΑΤΟΛΟΓΙΚΕΣ</a:t>
                      </a:r>
                    </a:p>
                    <a:p>
                      <a:r>
                        <a:rPr lang="el-GR" i="0" dirty="0"/>
                        <a:t>ΑΙΜΟΛΥΤΙΚΗ ΑΝΑΙΜΙΑ, ΘΡΟΜΒΟΚΥΤΤΑΡΟΠΕΝΙΑ</a:t>
                      </a:r>
                    </a:p>
                    <a:p>
                      <a:r>
                        <a:rPr lang="el-GR" i="1" dirty="0"/>
                        <a:t>ΝΕΦΡΙΚΕΣ</a:t>
                      </a:r>
                    </a:p>
                    <a:p>
                      <a:r>
                        <a:rPr lang="el-GR" i="0" dirty="0"/>
                        <a:t>ΔΙΑΜΕΣΗ ΝΕΦΡΙΤΙΔΑ</a:t>
                      </a:r>
                    </a:p>
                    <a:p>
                      <a:r>
                        <a:rPr lang="el-GR" i="1" dirty="0"/>
                        <a:t>ΚΑΡΔΙΑΚΕΣ</a:t>
                      </a:r>
                    </a:p>
                    <a:p>
                      <a:r>
                        <a:rPr lang="el-GR" i="0" dirty="0"/>
                        <a:t>ΜΥΟΚΑΡΔΙΤΙΔΑ, ΠΕΡΙΚΑΡΔΙΤΙΔΑ</a:t>
                      </a:r>
                    </a:p>
                  </a:txBody>
                  <a:tcPr/>
                </a:tc>
                <a:tc>
                  <a:txBody>
                    <a:bodyPr/>
                    <a:lstStyle/>
                    <a:p>
                      <a:r>
                        <a:rPr lang="el-GR" dirty="0"/>
                        <a:t>ΡΗΞΗ ΣΠΛΗΝΟΣ</a:t>
                      </a:r>
                    </a:p>
                    <a:p>
                      <a:endParaRPr lang="el-GR" dirty="0"/>
                    </a:p>
                    <a:p>
                      <a:r>
                        <a:rPr lang="el-GR" dirty="0"/>
                        <a:t>ΑΚΟΚΚΙΟΚΥΤΤΑΡΩΣΗ</a:t>
                      </a:r>
                    </a:p>
                    <a:p>
                      <a:endParaRPr lang="el-GR" dirty="0"/>
                    </a:p>
                    <a:p>
                      <a:r>
                        <a:rPr lang="el-GR" dirty="0"/>
                        <a:t>ΑΝΑΠΝΕΥΣΤΙΚΗ ΑΠΟΦΡΑΞΗ</a:t>
                      </a:r>
                    </a:p>
                  </a:txBody>
                  <a:tcPr/>
                </a:tc>
                <a:extLst>
                  <a:ext uri="{0D108BD9-81ED-4DB2-BD59-A6C34878D82A}">
                    <a16:rowId xmlns:a16="http://schemas.microsoft.com/office/drawing/2014/main" xmlns="" val="3499827759"/>
                  </a:ext>
                </a:extLst>
              </a:tr>
            </a:tbl>
          </a:graphicData>
        </a:graphic>
      </p:graphicFrame>
    </p:spTree>
    <p:extLst>
      <p:ext uri="{BB962C8B-B14F-4D97-AF65-F5344CB8AC3E}">
        <p14:creationId xmlns:p14="http://schemas.microsoft.com/office/powerpoint/2010/main" xmlns="" val="176673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F3D2D3B-E4ED-4E8C-B040-73D980FEAEA1}"/>
              </a:ext>
            </a:extLst>
          </p:cNvPr>
          <p:cNvSpPr>
            <a:spLocks noGrp="1"/>
          </p:cNvSpPr>
          <p:nvPr>
            <p:ph type="title"/>
          </p:nvPr>
        </p:nvSpPr>
        <p:spPr/>
        <p:txBody>
          <a:bodyPr/>
          <a:lstStyle/>
          <a:p>
            <a:r>
              <a:rPr lang="el-GR" dirty="0"/>
              <a:t>ΘΕΡΑΠΕΙΑ</a:t>
            </a:r>
          </a:p>
        </p:txBody>
      </p:sp>
      <p:graphicFrame>
        <p:nvGraphicFramePr>
          <p:cNvPr id="4" name="Θέση περιεχομένου 3">
            <a:extLst>
              <a:ext uri="{FF2B5EF4-FFF2-40B4-BE49-F238E27FC236}">
                <a16:creationId xmlns:a16="http://schemas.microsoft.com/office/drawing/2014/main" xmlns="" id="{D6CBA243-85A8-421A-9F4F-D8E3BF1F4F58}"/>
              </a:ext>
            </a:extLst>
          </p:cNvPr>
          <p:cNvGraphicFramePr>
            <a:graphicFrameLocks noGrp="1"/>
          </p:cNvGraphicFramePr>
          <p:nvPr>
            <p:ph idx="1"/>
            <p:extLst>
              <p:ext uri="{D42A27DB-BD31-4B8C-83A1-F6EECF244321}">
                <p14:modId xmlns:p14="http://schemas.microsoft.com/office/powerpoint/2010/main" xmlns="" val="4255892829"/>
              </p:ext>
            </p:extLst>
          </p:nvPr>
        </p:nvGraphicFramePr>
        <p:xfrm>
          <a:off x="1023938" y="1772530"/>
          <a:ext cx="9720262" cy="4825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25049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F3B474C-4930-4913-90F4-590F9DAFBB20}"/>
              </a:ext>
            </a:extLst>
          </p:cNvPr>
          <p:cNvSpPr>
            <a:spLocks noGrp="1"/>
          </p:cNvSpPr>
          <p:nvPr>
            <p:ph type="title"/>
          </p:nvPr>
        </p:nvSpPr>
        <p:spPr/>
        <p:txBody>
          <a:bodyPr/>
          <a:lstStyle/>
          <a:p>
            <a:endParaRPr lang="el-GR"/>
          </a:p>
        </p:txBody>
      </p:sp>
      <p:pic>
        <p:nvPicPr>
          <p:cNvPr id="2050" name="Picture 2" descr="Αποτέλεσμα εικόνας για ευχαριστώ για την προσοχή σας">
            <a:extLst>
              <a:ext uri="{FF2B5EF4-FFF2-40B4-BE49-F238E27FC236}">
                <a16:creationId xmlns:a16="http://schemas.microsoft.com/office/drawing/2014/main" xmlns="" id="{4A5D21DE-224E-445C-900F-C5F4455FEB50}"/>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7108" y="585216"/>
            <a:ext cx="8932984" cy="58155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0286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400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xmlns="" id="{43ABB238-855C-4E66-B16F-39868521C9C1}"/>
              </a:ext>
            </a:extLst>
          </p:cNvPr>
          <p:cNvSpPr>
            <a:spLocks noGrp="1"/>
          </p:cNvSpPr>
          <p:nvPr>
            <p:ph type="title"/>
          </p:nvPr>
        </p:nvSpPr>
        <p:spPr>
          <a:xfrm>
            <a:off x="918972" y="4799408"/>
            <a:ext cx="9720072" cy="713496"/>
          </a:xfrm>
        </p:spPr>
        <p:txBody>
          <a:bodyPr>
            <a:normAutofit/>
          </a:bodyPr>
          <a:lstStyle/>
          <a:p>
            <a:r>
              <a:rPr lang="el-GR" sz="2400" dirty="0" err="1">
                <a:latin typeface="Calibri" panose="020F0502020204030204" pitchFamily="34" charset="0"/>
                <a:cs typeface="Calibri" panose="020F0502020204030204" pitchFamily="34" charset="0"/>
              </a:rPr>
              <a:t>Λαμβανεται</a:t>
            </a:r>
            <a:r>
              <a:rPr lang="el-GR" sz="2400" dirty="0">
                <a:latin typeface="+mn-lt"/>
              </a:rPr>
              <a:t> </a:t>
            </a:r>
            <a:r>
              <a:rPr lang="el-GR" sz="2400" dirty="0" err="1">
                <a:latin typeface="+mn-lt"/>
              </a:rPr>
              <a:t>εργαστηριακοσ</a:t>
            </a:r>
            <a:r>
              <a:rPr lang="el-GR" sz="2400" dirty="0">
                <a:latin typeface="+mn-lt"/>
              </a:rPr>
              <a:t> </a:t>
            </a:r>
            <a:r>
              <a:rPr lang="el-GR" sz="2400" dirty="0" err="1">
                <a:latin typeface="+mn-lt"/>
              </a:rPr>
              <a:t>ελεγχοσ</a:t>
            </a:r>
            <a:r>
              <a:rPr lang="el-GR" sz="2400" dirty="0">
                <a:latin typeface="+mn-lt"/>
              </a:rPr>
              <a:t> και ο </a:t>
            </a:r>
            <a:r>
              <a:rPr lang="el-GR" sz="2400" dirty="0" err="1">
                <a:latin typeface="+mn-lt"/>
              </a:rPr>
              <a:t>ασθενησ</a:t>
            </a:r>
            <a:r>
              <a:rPr lang="el-GR" sz="2400" dirty="0">
                <a:latin typeface="+mn-lt"/>
              </a:rPr>
              <a:t> </a:t>
            </a:r>
            <a:r>
              <a:rPr lang="el-GR" sz="2400" dirty="0" err="1">
                <a:latin typeface="+mn-lt"/>
              </a:rPr>
              <a:t>υποβαλλεται</a:t>
            </a:r>
            <a:r>
              <a:rPr lang="el-GR" sz="2400" dirty="0">
                <a:latin typeface="+mn-lt"/>
              </a:rPr>
              <a:t> σε </a:t>
            </a:r>
            <a:r>
              <a:rPr lang="en-US" sz="2400" dirty="0" err="1">
                <a:latin typeface="+mn-lt"/>
              </a:rPr>
              <a:t>ct</a:t>
            </a:r>
            <a:r>
              <a:rPr lang="el-GR" sz="2400" dirty="0">
                <a:latin typeface="+mn-lt"/>
              </a:rPr>
              <a:t> </a:t>
            </a:r>
            <a:r>
              <a:rPr lang="el-GR" sz="2400" dirty="0" err="1">
                <a:latin typeface="+mn-lt"/>
              </a:rPr>
              <a:t>εγκεφαλου</a:t>
            </a:r>
            <a:endParaRPr lang="el-GR" sz="2400" dirty="0">
              <a:latin typeface="+mn-lt"/>
            </a:endParaRPr>
          </a:p>
        </p:txBody>
      </p:sp>
      <p:sp>
        <p:nvSpPr>
          <p:cNvPr id="5" name="Θέση περιεχομένου 4">
            <a:extLst>
              <a:ext uri="{FF2B5EF4-FFF2-40B4-BE49-F238E27FC236}">
                <a16:creationId xmlns:a16="http://schemas.microsoft.com/office/drawing/2014/main" xmlns="" id="{269839F3-607E-4439-836D-68FC75C867C5}"/>
              </a:ext>
            </a:extLst>
          </p:cNvPr>
          <p:cNvSpPr>
            <a:spLocks noGrp="1"/>
          </p:cNvSpPr>
          <p:nvPr>
            <p:ph sz="half" idx="1"/>
          </p:nvPr>
        </p:nvSpPr>
        <p:spPr>
          <a:xfrm>
            <a:off x="1024128" y="901147"/>
            <a:ext cx="4754880" cy="3644349"/>
          </a:xfrm>
        </p:spPr>
        <p:txBody>
          <a:bodyPr>
            <a:normAutofit/>
          </a:bodyPr>
          <a:lstStyle/>
          <a:p>
            <a:pPr marL="0" indent="0">
              <a:buNone/>
            </a:pPr>
            <a:endParaRPr lang="en-US" dirty="0"/>
          </a:p>
          <a:p>
            <a:pPr>
              <a:buFont typeface="Arial" panose="020B0604020202020204" pitchFamily="34" charset="0"/>
              <a:buChar char="•"/>
            </a:pPr>
            <a:r>
              <a:rPr lang="el-GR" dirty="0"/>
              <a:t>ΦΥΣΙΚΗ ΕΞΕΤΑΣΗ</a:t>
            </a:r>
            <a:r>
              <a:rPr lang="en-US" dirty="0"/>
              <a:t>:</a:t>
            </a:r>
            <a:endParaRPr lang="el-GR" dirty="0"/>
          </a:p>
          <a:p>
            <a:pPr marL="0" indent="0">
              <a:buNone/>
            </a:pPr>
            <a:r>
              <a:rPr lang="el-GR" dirty="0"/>
              <a:t>ΧΩΡΙΣ ΠΑΘΟΛΟΓΙΚΑ ΕΥΡΗΜΑΤΑ,</a:t>
            </a:r>
          </a:p>
          <a:p>
            <a:pPr marL="0" indent="0">
              <a:buNone/>
            </a:pPr>
            <a:r>
              <a:rPr lang="el-GR" dirty="0"/>
              <a:t>ΚΑΛΗ ΓΕΝΙΚΗ ΚΑΤΑΣΤΑΣΗ,</a:t>
            </a:r>
          </a:p>
          <a:p>
            <a:pPr marL="0" indent="0">
              <a:buNone/>
            </a:pPr>
            <a:r>
              <a:rPr lang="el-GR" dirty="0"/>
              <a:t>ΚΕΦΑΛΑΛΓΙΑ ΕΝΤΑΣΗΣ 8 (ΣΕ ΚΛΙΜΑΚΑ ΑΠΟ 0 ΕΩΣ 10-ΜΕ ΤΟ 10 ΝΑ ΑΝΤΙΠΡΟΣΩΠΕΥΕΙ ΤΗ ΜΕΓΙΣΤΗ ΕΝΤΑΣΗ)</a:t>
            </a:r>
          </a:p>
        </p:txBody>
      </p:sp>
      <p:sp>
        <p:nvSpPr>
          <p:cNvPr id="6" name="Θέση περιεχομένου 5">
            <a:extLst>
              <a:ext uri="{FF2B5EF4-FFF2-40B4-BE49-F238E27FC236}">
                <a16:creationId xmlns:a16="http://schemas.microsoft.com/office/drawing/2014/main" xmlns="" id="{27B8CC69-BA03-4868-A3E7-B855029D5A9D}"/>
              </a:ext>
            </a:extLst>
          </p:cNvPr>
          <p:cNvSpPr>
            <a:spLocks noGrp="1"/>
          </p:cNvSpPr>
          <p:nvPr>
            <p:ph sz="half" idx="2"/>
          </p:nvPr>
        </p:nvSpPr>
        <p:spPr>
          <a:xfrm>
            <a:off x="5989320" y="901148"/>
            <a:ext cx="4754880" cy="3644348"/>
          </a:xfrm>
        </p:spPr>
        <p:txBody>
          <a:bodyPr>
            <a:normAutofit/>
          </a:bodyPr>
          <a:lstStyle/>
          <a:p>
            <a:pPr>
              <a:buFont typeface="Arial" panose="020B0604020202020204" pitchFamily="34" charset="0"/>
              <a:buChar char="•"/>
            </a:pPr>
            <a:endParaRPr lang="en-US" dirty="0"/>
          </a:p>
          <a:p>
            <a:pPr>
              <a:buFont typeface="Arial" panose="020B0604020202020204" pitchFamily="34" charset="0"/>
              <a:buChar char="•"/>
            </a:pPr>
            <a:r>
              <a:rPr lang="el-GR" dirty="0"/>
              <a:t>ΖΩΤΙΚΑ ΣΗΜΕΙΑ</a:t>
            </a:r>
            <a:r>
              <a:rPr lang="en-US" dirty="0"/>
              <a:t>:</a:t>
            </a:r>
            <a:endParaRPr lang="el-GR" dirty="0"/>
          </a:p>
          <a:p>
            <a:pPr marL="0" indent="0">
              <a:buNone/>
            </a:pPr>
            <a:r>
              <a:rPr lang="el-GR" dirty="0"/>
              <a:t>Α.Π. 96/56 </a:t>
            </a:r>
            <a:r>
              <a:rPr lang="en-US" dirty="0">
                <a:latin typeface="Calibri" panose="020F0502020204030204" pitchFamily="34" charset="0"/>
                <a:cs typeface="Calibri" panose="020F0502020204030204" pitchFamily="34" charset="0"/>
              </a:rPr>
              <a:t>mmHg</a:t>
            </a:r>
          </a:p>
          <a:p>
            <a:pPr marL="0" indent="0">
              <a:buNone/>
            </a:pPr>
            <a:r>
              <a:rPr lang="en-US" dirty="0">
                <a:latin typeface="Calibri" panose="020F0502020204030204" pitchFamily="34" charset="0"/>
                <a:cs typeface="Calibri" panose="020F0502020204030204" pitchFamily="34" charset="0"/>
              </a:rPr>
              <a:t>HR 88/min</a:t>
            </a:r>
          </a:p>
          <a:p>
            <a:pPr marL="0" indent="0">
              <a:buNone/>
            </a:pPr>
            <a:r>
              <a:rPr lang="en-US" dirty="0">
                <a:latin typeface="Calibri" panose="020F0502020204030204" pitchFamily="34" charset="0"/>
                <a:cs typeface="Calibri" panose="020F0502020204030204" pitchFamily="34" charset="0"/>
              </a:rPr>
              <a:t>Sat 97% (fiO</a:t>
            </a:r>
            <a:r>
              <a:rPr lang="en-US" sz="1800" dirty="0">
                <a:latin typeface="Calibri" panose="020F0502020204030204" pitchFamily="34" charset="0"/>
                <a:cs typeface="Calibri" panose="020F0502020204030204" pitchFamily="34" charset="0"/>
              </a:rPr>
              <a:t>2 </a:t>
            </a:r>
            <a:r>
              <a:rPr lang="en-US" sz="2000" dirty="0">
                <a:latin typeface="Calibri" panose="020F0502020204030204" pitchFamily="34" charset="0"/>
                <a:cs typeface="Calibri" panose="020F0502020204030204" pitchFamily="34" charset="0"/>
              </a:rPr>
              <a:t>21%)</a:t>
            </a:r>
          </a:p>
          <a:p>
            <a:pPr marL="0" indent="0">
              <a:buNone/>
            </a:pPr>
            <a:r>
              <a:rPr lang="el-GR" sz="2000" dirty="0">
                <a:latin typeface="Calibri" panose="020F0502020204030204" pitchFamily="34" charset="0"/>
                <a:cs typeface="Calibri" panose="020F0502020204030204" pitchFamily="34" charset="0"/>
              </a:rPr>
              <a:t>ΑΝΑΠΝΟΕΣ 16/</a:t>
            </a:r>
            <a:r>
              <a:rPr lang="en-US" sz="2000" dirty="0">
                <a:latin typeface="Calibri" panose="020F0502020204030204" pitchFamily="34" charset="0"/>
                <a:cs typeface="Calibri" panose="020F0502020204030204" pitchFamily="34" charset="0"/>
              </a:rPr>
              <a:t>min</a:t>
            </a:r>
            <a:endParaRPr lang="en-US" dirty="0">
              <a:latin typeface="Calibri" panose="020F0502020204030204" pitchFamily="34" charset="0"/>
              <a:cs typeface="Calibri" panose="020F0502020204030204" pitchFamily="34" charset="0"/>
            </a:endParaRPr>
          </a:p>
          <a:p>
            <a:pPr marL="0" indent="0">
              <a:buNone/>
            </a:pPr>
            <a:endParaRPr lang="el-GR" dirty="0">
              <a:latin typeface="Calibri" panose="020F0502020204030204" pitchFamily="34" charset="0"/>
              <a:cs typeface="Calibri" panose="020F0502020204030204" pitchFamily="34" charset="0"/>
            </a:endParaRPr>
          </a:p>
          <a:p>
            <a:pPr marL="0" indent="0">
              <a:buNone/>
            </a:pPr>
            <a:endParaRPr lang="el-GR" dirty="0"/>
          </a:p>
        </p:txBody>
      </p:sp>
    </p:spTree>
    <p:extLst>
      <p:ext uri="{BB962C8B-B14F-4D97-AF65-F5344CB8AC3E}">
        <p14:creationId xmlns:p14="http://schemas.microsoft.com/office/powerpoint/2010/main" xmlns="" val="269107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3FD38A6-3415-4D85-9CFF-CA3DD44412E8}"/>
              </a:ext>
            </a:extLst>
          </p:cNvPr>
          <p:cNvSpPr>
            <a:spLocks noGrp="1"/>
          </p:cNvSpPr>
          <p:nvPr>
            <p:ph type="title"/>
          </p:nvPr>
        </p:nvSpPr>
        <p:spPr/>
        <p:txBody>
          <a:bodyPr/>
          <a:lstStyle/>
          <a:p>
            <a:r>
              <a:rPr lang="el-GR" dirty="0"/>
              <a:t>ΠΡΟΒΛΗΜΑΤΑ ΑΣΘΕΝΟΥΣ Ι</a:t>
            </a:r>
          </a:p>
        </p:txBody>
      </p:sp>
      <p:sp>
        <p:nvSpPr>
          <p:cNvPr id="5" name="Θέση περιεχομένου 4">
            <a:extLst>
              <a:ext uri="{FF2B5EF4-FFF2-40B4-BE49-F238E27FC236}">
                <a16:creationId xmlns:a16="http://schemas.microsoft.com/office/drawing/2014/main" xmlns="" id="{A15F1E18-6B1D-4A72-8801-5B5A772B4246}"/>
              </a:ext>
            </a:extLst>
          </p:cNvPr>
          <p:cNvSpPr>
            <a:spLocks noGrp="1"/>
          </p:cNvSpPr>
          <p:nvPr>
            <p:ph idx="1"/>
          </p:nvPr>
        </p:nvSpPr>
        <p:spPr/>
        <p:txBody>
          <a:bodyPr/>
          <a:lstStyle/>
          <a:p>
            <a:endParaRPr lang="el-GR" dirty="0"/>
          </a:p>
          <a:p>
            <a:endParaRPr lang="el-GR" dirty="0"/>
          </a:p>
          <a:p>
            <a:r>
              <a:rPr lang="el-GR" dirty="0"/>
              <a:t>             ΕΜΠΥΡΕΤΟ                                                                         ΚΕΦΑΛΑΛΓΙΑ</a:t>
            </a:r>
          </a:p>
        </p:txBody>
      </p:sp>
      <p:cxnSp>
        <p:nvCxnSpPr>
          <p:cNvPr id="7" name="Ευθύγραμμο βέλος σύνδεσης 6">
            <a:extLst>
              <a:ext uri="{FF2B5EF4-FFF2-40B4-BE49-F238E27FC236}">
                <a16:creationId xmlns:a16="http://schemas.microsoft.com/office/drawing/2014/main" xmlns="" id="{6C6F74F4-25FA-4B9F-A8CF-0D66B2C5833E}"/>
              </a:ext>
            </a:extLst>
          </p:cNvPr>
          <p:cNvCxnSpPr/>
          <p:nvPr/>
        </p:nvCxnSpPr>
        <p:spPr>
          <a:xfrm flipH="1">
            <a:off x="2883877" y="1716258"/>
            <a:ext cx="2940148" cy="1294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a:extLst>
              <a:ext uri="{FF2B5EF4-FFF2-40B4-BE49-F238E27FC236}">
                <a16:creationId xmlns:a16="http://schemas.microsoft.com/office/drawing/2014/main" xmlns="" id="{FC871230-5EEC-4575-9EB2-3E9E0B42446E}"/>
              </a:ext>
            </a:extLst>
          </p:cNvPr>
          <p:cNvCxnSpPr>
            <a:cxnSpLocks/>
          </p:cNvCxnSpPr>
          <p:nvPr/>
        </p:nvCxnSpPr>
        <p:spPr>
          <a:xfrm>
            <a:off x="5838092" y="1716258"/>
            <a:ext cx="2869810" cy="1294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Φυσαλίδα ομιλίας: Έλλειψη 10">
            <a:extLst>
              <a:ext uri="{FF2B5EF4-FFF2-40B4-BE49-F238E27FC236}">
                <a16:creationId xmlns:a16="http://schemas.microsoft.com/office/drawing/2014/main" xmlns="" id="{E34517BC-C7D2-4382-9CFD-B8E324C82C62}"/>
              </a:ext>
            </a:extLst>
          </p:cNvPr>
          <p:cNvSpPr/>
          <p:nvPr/>
        </p:nvSpPr>
        <p:spPr>
          <a:xfrm>
            <a:off x="0" y="0"/>
            <a:ext cx="9435548" cy="6309360"/>
          </a:xfrm>
          <a:prstGeom prst="wedgeEllipse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ΔΙΑΦΟΡΙΚΗ ΔΙΑΓΝΩΣΗ Ι</a:t>
            </a:r>
          </a:p>
          <a:p>
            <a:pPr marL="342900" indent="-342900" algn="ctr">
              <a:buFont typeface="Wingdings" panose="05000000000000000000" pitchFamily="2" charset="2"/>
              <a:buChar char="ü"/>
            </a:pPr>
            <a:r>
              <a:rPr lang="el-GR" sz="2400" dirty="0"/>
              <a:t>ΔΥΣΛΕΙΤΟΥΡΓΙΑ </a:t>
            </a:r>
            <a:r>
              <a:rPr lang="en-US" sz="2400" dirty="0"/>
              <a:t>SHUNT</a:t>
            </a:r>
          </a:p>
          <a:p>
            <a:pPr marL="342900" indent="-342900" algn="ctr">
              <a:buFont typeface="Wingdings" panose="05000000000000000000" pitchFamily="2" charset="2"/>
              <a:buChar char="ü"/>
            </a:pPr>
            <a:r>
              <a:rPr lang="el-GR" sz="2400" dirty="0"/>
              <a:t>ΛΟΙΜΩΞΗ ΚΝΣ (ΜΗΝΙΓΓΙΤΙΔΑ/ΕΓΚΕΦΑΛΙΤΙΔΑ)</a:t>
            </a:r>
          </a:p>
          <a:p>
            <a:pPr marL="342900" indent="-342900" algn="ctr">
              <a:buFont typeface="Wingdings" panose="05000000000000000000" pitchFamily="2" charset="2"/>
              <a:buChar char="ü"/>
            </a:pPr>
            <a:r>
              <a:rPr lang="el-GR" sz="2400" dirty="0"/>
              <a:t>ΠΑΡΑΡΡΙΝΟΚΟΛΠΙΤΙΔΑ- ΛΟΙΜΩΞΗ ΑΝΩΤΕΡΟΥ/ΚΑΤΩΤΕΡΟΥ ΑΝΑΠΝΕΥΣΤΙΚΟΥ (ΚΑΙ ΑΤΥΠΕΣ)</a:t>
            </a:r>
          </a:p>
          <a:p>
            <a:pPr marL="342900" indent="-342900" algn="ctr">
              <a:buFont typeface="Wingdings" panose="05000000000000000000" pitchFamily="2" charset="2"/>
              <a:buChar char="ü"/>
            </a:pPr>
            <a:r>
              <a:rPr lang="el-GR" sz="2400" dirty="0"/>
              <a:t>ΙΟΓΕΝΗΣ ΛΟΙΜΩΞΗ (</a:t>
            </a:r>
            <a:r>
              <a:rPr lang="en-US" sz="2400" dirty="0"/>
              <a:t>CMV-E</a:t>
            </a:r>
            <a:r>
              <a:rPr lang="el-GR" sz="2400" dirty="0"/>
              <a:t>Β</a:t>
            </a:r>
            <a:r>
              <a:rPr lang="en-US" sz="2400" dirty="0"/>
              <a:t>V-HIV)</a:t>
            </a:r>
            <a:endParaRPr lang="el-GR" sz="2400" dirty="0"/>
          </a:p>
          <a:p>
            <a:pPr marL="342900" indent="-342900" algn="ctr">
              <a:buFont typeface="Wingdings" panose="05000000000000000000" pitchFamily="2" charset="2"/>
              <a:buChar char="ü"/>
            </a:pPr>
            <a:r>
              <a:rPr lang="el-GR" sz="2400" dirty="0"/>
              <a:t>ΣΥΣΤΗΜΑΤΙΚΕΣ ΛΟΙΜΩΞΕΙΣ (</a:t>
            </a:r>
            <a:r>
              <a:rPr lang="en-US" sz="2400" dirty="0"/>
              <a:t>TB, </a:t>
            </a:r>
            <a:r>
              <a:rPr lang="el-GR" sz="2400" dirty="0"/>
              <a:t>ΒΡΟΥΚΕΛΛΑ)</a:t>
            </a:r>
            <a:endParaRPr lang="en-US" sz="2400" dirty="0"/>
          </a:p>
          <a:p>
            <a:pPr marL="342900" indent="-342900" algn="ctr">
              <a:buFont typeface="Wingdings" panose="05000000000000000000" pitchFamily="2" charset="2"/>
              <a:buChar char="ü"/>
            </a:pPr>
            <a:r>
              <a:rPr lang="el-GR" sz="2400" dirty="0"/>
              <a:t>ΝΟΣΗΜΑΤΑ ΣΥΝΔΕΤΙΚΟΥ ΙΣΤΟΥ (ΣΕΛ,ΑΓΓΕΙΪΤΙΔΕΣ- </a:t>
            </a:r>
            <a:r>
              <a:rPr lang="en-US" sz="2400" dirty="0"/>
              <a:t>WEGENER/</a:t>
            </a:r>
            <a:r>
              <a:rPr lang="el-GR" sz="2400" dirty="0"/>
              <a:t>ΚΡΟΤΑΦΙΚΗ, ΝΟΣΟΣ </a:t>
            </a:r>
            <a:r>
              <a:rPr lang="en-US" sz="2400" dirty="0"/>
              <a:t>STILL </a:t>
            </a:r>
            <a:r>
              <a:rPr lang="el-GR" sz="2400" dirty="0"/>
              <a:t>ΕΝΗΛΙΚΩΝ, ΣΑΡΚΟΕΙΔΩΣΗ)</a:t>
            </a:r>
          </a:p>
          <a:p>
            <a:pPr marL="342900" indent="-342900" algn="ctr">
              <a:buFont typeface="Wingdings" panose="05000000000000000000" pitchFamily="2" charset="2"/>
              <a:buChar char="ü"/>
            </a:pPr>
            <a:r>
              <a:rPr lang="en-US" sz="2400" dirty="0"/>
              <a:t>CA-</a:t>
            </a:r>
            <a:r>
              <a:rPr lang="el-GR" sz="2400" dirty="0"/>
              <a:t>ΛΕΜΦΩΜΑ</a:t>
            </a:r>
          </a:p>
          <a:p>
            <a:pPr algn="ctr"/>
            <a:endParaRPr lang="el-GR" sz="2400" dirty="0"/>
          </a:p>
          <a:p>
            <a:pPr algn="ctr"/>
            <a:endParaRPr lang="el-GR" sz="2400" dirty="0"/>
          </a:p>
          <a:p>
            <a:pPr algn="ctr"/>
            <a:endParaRPr lang="el-GR" sz="2400" dirty="0"/>
          </a:p>
          <a:p>
            <a:pPr algn="ctr"/>
            <a:endParaRPr lang="el-GR" sz="2400" dirty="0"/>
          </a:p>
        </p:txBody>
      </p:sp>
    </p:spTree>
    <p:extLst>
      <p:ext uri="{BB962C8B-B14F-4D97-AF65-F5344CB8AC3E}">
        <p14:creationId xmlns:p14="http://schemas.microsoft.com/office/powerpoint/2010/main" xmlns="" val="156650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xmlns="" id="{5B54F772-E08A-4E1C-B7F4-FB021E6F49BD}"/>
              </a:ext>
            </a:extLst>
          </p:cNvPr>
          <p:cNvSpPr>
            <a:spLocks noGrp="1"/>
          </p:cNvSpPr>
          <p:nvPr>
            <p:ph type="title"/>
          </p:nvPr>
        </p:nvSpPr>
        <p:spPr>
          <a:xfrm>
            <a:off x="1024128" y="585217"/>
            <a:ext cx="9720072" cy="962230"/>
          </a:xfrm>
        </p:spPr>
        <p:txBody>
          <a:bodyPr>
            <a:normAutofit/>
          </a:bodyPr>
          <a:lstStyle/>
          <a:p>
            <a:r>
              <a:rPr lang="el-GR" sz="2400" dirty="0">
                <a:latin typeface="+mn-lt"/>
              </a:rPr>
              <a:t>ΕΛΕΓΧΟΣ ΕΓΚΕΦΑΛΟΠΕΡΙΤΟΝΑΪΚΗΣ ΠΑΡΑΚΑΜΨΗΣ ΜΕ </a:t>
            </a:r>
            <a:r>
              <a:rPr lang="en-US" sz="2400" dirty="0">
                <a:latin typeface="+mn-lt"/>
              </a:rPr>
              <a:t>CT SCAN </a:t>
            </a:r>
            <a:r>
              <a:rPr lang="el-GR" sz="2400" dirty="0">
                <a:latin typeface="+mn-lt"/>
              </a:rPr>
              <a:t>ΚΑΙ ΑΚΤΙΝΟΓΡΑΦΙΕΣ</a:t>
            </a:r>
          </a:p>
        </p:txBody>
      </p:sp>
      <p:sp>
        <p:nvSpPr>
          <p:cNvPr id="8" name="Θέση περιεχομένου 7">
            <a:extLst>
              <a:ext uri="{FF2B5EF4-FFF2-40B4-BE49-F238E27FC236}">
                <a16:creationId xmlns:a16="http://schemas.microsoft.com/office/drawing/2014/main" xmlns="" id="{6F36A848-81E7-4772-8B88-9B41BE5FA4C3}"/>
              </a:ext>
            </a:extLst>
          </p:cNvPr>
          <p:cNvSpPr>
            <a:spLocks noGrp="1"/>
          </p:cNvSpPr>
          <p:nvPr>
            <p:ph idx="1"/>
          </p:nvPr>
        </p:nvSpPr>
        <p:spPr>
          <a:xfrm>
            <a:off x="1024128" y="1547447"/>
            <a:ext cx="9720071" cy="4761913"/>
          </a:xfrm>
        </p:spPr>
        <p:txBody>
          <a:bodyPr>
            <a:normAutofit lnSpcReduction="10000"/>
          </a:bodyPr>
          <a:lstStyle/>
          <a:p>
            <a:r>
              <a:rPr lang="el-GR" dirty="0"/>
              <a:t>Η ΥΠΟΛΟΓΙΣΤΙΚΗ ΤΟΜΟΓΡΑΦΙΑ ΕΓΚΕΦΑΛΟΥ, ΧΩΡΙΣ ΕΝΔΟΦΛΕΒΙΑ ΧΟΡΗΓΗΣΗ ΣΚΙΑΓΡΑΦΙΚΟΥ ΜΕΣΟΥ, ΑΝΕΔΕΙΞΕ ΤΗΝ ΠΑΡΟΥΣΙΑ ΚΟΙΛΙΟΠΕΡΙΤΟΝΑΪΚΗΣ ΠΑΡΟΧΕΤΕΥΣΗΣ</a:t>
            </a:r>
            <a:r>
              <a:rPr lang="en-US" dirty="0"/>
              <a:t> (</a:t>
            </a:r>
            <a:r>
              <a:rPr lang="en-US" dirty="0">
                <a:latin typeface="Calibri" panose="020F0502020204030204" pitchFamily="34" charset="0"/>
                <a:cs typeface="Calibri" panose="020F0502020204030204" pitchFamily="34" charset="0"/>
              </a:rPr>
              <a:t>SHUNT</a:t>
            </a:r>
            <a:r>
              <a:rPr lang="en-US" dirty="0"/>
              <a:t>)</a:t>
            </a:r>
            <a:r>
              <a:rPr lang="el-GR" dirty="0"/>
              <a:t> ΠΟΥ ΞΕΚΙΝΟΥΣΕ ΑΚΡΙΒΩΣ ΠΑΝΩ ΑΠΟ ΤΗΝ ΤΡΙΤΗ ΚΟΙΛΙΑ, ΠΕΡΝΟΥΣΕ ΑΠΟ ΤΟ ΜΕΤΩΠΙΑΙΟ ΚΕΡΑΣ ΤΗΣ (ΔΕ) ΠΛΑΓΙΑΣ ΚΟΙΛΙΑΣ, ΚΑΙ ΠΟΡΕΥΟΤΑΝ ΣΤΗ ΣΥΝΕΧΕΙΑ ΑΠΟ ΤΗΝ ΚΟΡΥΦΗ ΤΟΥ ΚΡΑΝΙΟΥ ΕΩΣ ΚΑΙ ΤΗΝ (ΑΡ) ΠΛΕΥΡΑ ΤΗΣ ΒΑΣΗΣ ΑΥΤΟΥ. </a:t>
            </a:r>
          </a:p>
          <a:p>
            <a:r>
              <a:rPr lang="el-GR" dirty="0"/>
              <a:t>ΧΩΡΙΣ ΕΙΚΟΝΑ ΥΔΡΟΚΕΦΑΛΟΥ, ΧΩΡΙΣ ΕΜΦΑΝΗ ΒΑΛΒΙΔΙΚΟ ΜΗΧΑΝΙΣΜΟ (</a:t>
            </a:r>
            <a:r>
              <a:rPr lang="en-US" dirty="0">
                <a:latin typeface="Calibri" panose="020F0502020204030204" pitchFamily="34" charset="0"/>
                <a:cs typeface="Calibri" panose="020F0502020204030204" pitchFamily="34" charset="0"/>
              </a:rPr>
              <a:t>RESERVOIR</a:t>
            </a:r>
            <a:r>
              <a:rPr lang="en-US" dirty="0"/>
              <a:t>)</a:t>
            </a:r>
            <a:r>
              <a:rPr lang="el-GR" dirty="0"/>
              <a:t>. </a:t>
            </a:r>
          </a:p>
          <a:p>
            <a:r>
              <a:rPr lang="el-GR" dirty="0"/>
              <a:t>ΤΑ ΜΕΤΩΠΙΑΙΑ ΚΕΡΑΤΑ ΤΩΝ ΠΛΑΓΙΩΝ ΚΟΙΛΙΩΝ ΔΕΝ ΑΠΕΙΚΟΝΙΣΤΗΚΑΝ ΔΙΑΤΕΤΑΜΕΝΑ, ΕΝΩ (ΔΕ) ΚΡΟΤΑΦΟ</a:t>
            </a:r>
            <a:r>
              <a:rPr lang="el-GR" dirty="0">
                <a:latin typeface="Calibri" panose="020F0502020204030204" pitchFamily="34" charset="0"/>
                <a:cs typeface="Calibri" panose="020F0502020204030204" pitchFamily="34" charset="0"/>
              </a:rPr>
              <a:t>Ϊ</a:t>
            </a:r>
            <a:r>
              <a:rPr lang="el-GR" dirty="0"/>
              <a:t>ΝΙΑΚΑ ΠΑΡΑΤΗΡΕΙΤΑΙ ΕΣΤΙΑ ΛΕΥΚΟΜΑΛΑΚΥΝΣΗΣ.</a:t>
            </a:r>
          </a:p>
          <a:p>
            <a:r>
              <a:rPr lang="el-GR" dirty="0"/>
              <a:t>ΕΠΙΠΛΕΟΝ ΑΠΟ ΤΙΣ </a:t>
            </a:r>
            <a:r>
              <a:rPr lang="en-US" dirty="0" err="1">
                <a:latin typeface="Calibri" panose="020F0502020204030204" pitchFamily="34" charset="0"/>
                <a:cs typeface="Calibri" panose="020F0502020204030204" pitchFamily="34" charset="0"/>
              </a:rPr>
              <a:t>Rö</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ΘΩΡΑΚΟΣ-ΚΟΙΛΙΑΣ ΠΟΥ ΕΓΙΝΑΝ ΜΕ ΣΚΟΠΟ ΤΗΝ ΕΚΤΙΜΗΣΗ ΤΗΣ ΘΕΣΗΣ ΚΑΙ ΤΗΣ ΛΕΙΤΟΥΡΓΙΑΣ ΤΟΥ </a:t>
            </a:r>
            <a:r>
              <a:rPr lang="en-US" dirty="0">
                <a:latin typeface="Calibri" panose="020F0502020204030204" pitchFamily="34" charset="0"/>
                <a:cs typeface="Calibri" panose="020F0502020204030204" pitchFamily="34" charset="0"/>
              </a:rPr>
              <a:t>SHUNT </a:t>
            </a:r>
            <a:r>
              <a:rPr lang="el-GR" dirty="0">
                <a:latin typeface="Calibri" panose="020F0502020204030204" pitchFamily="34" charset="0"/>
                <a:cs typeface="Calibri" panose="020F0502020204030204" pitchFamily="34" charset="0"/>
              </a:rPr>
              <a:t>ΦΑΝΗΚΑΝ ΥΠΟΛΕΙΜΜΑΤΑ ΤΟΥ ΚΑΘΕΤΗΡΑ ΣΤΟ (ΑΡ) ΗΜΙΘΩΡΑΚΙΟ ΚΑΙ ΔΙΟΓΚΩΣΗ (ΔΕ) ΟΜΦΑΛΙΚΑ.</a:t>
            </a:r>
          </a:p>
          <a:p>
            <a:endParaRPr lang="el-GR" dirty="0"/>
          </a:p>
          <a:p>
            <a:endParaRPr lang="el-GR" dirty="0"/>
          </a:p>
        </p:txBody>
      </p:sp>
      <p:pic>
        <p:nvPicPr>
          <p:cNvPr id="9" name="Θέση περιεχομένου 5" descr="Εγκέφαλος">
            <a:extLst>
              <a:ext uri="{FF2B5EF4-FFF2-40B4-BE49-F238E27FC236}">
                <a16:creationId xmlns:a16="http://schemas.microsoft.com/office/drawing/2014/main" xmlns="" id="{63185933-62B0-41BB-A91E-61CAB815B8AA}"/>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0589712" y="295104"/>
            <a:ext cx="914400" cy="914400"/>
          </a:xfrm>
          <a:prstGeom prst="rect">
            <a:avLst/>
          </a:prstGeom>
        </p:spPr>
      </p:pic>
    </p:spTree>
    <p:extLst>
      <p:ext uri="{BB962C8B-B14F-4D97-AF65-F5344CB8AC3E}">
        <p14:creationId xmlns:p14="http://schemas.microsoft.com/office/powerpoint/2010/main" xmlns="" val="2806102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athologiki_b_iatroi\Desktop\GJKFGKFGKGF.jpg">
            <a:extLst>
              <a:ext uri="{FF2B5EF4-FFF2-40B4-BE49-F238E27FC236}">
                <a16:creationId xmlns:a16="http://schemas.microsoft.com/office/drawing/2014/main" xmlns="" id="{7225CA55-0B7D-4502-BA11-166E1BFC6AAE}"/>
              </a:ext>
            </a:extLst>
          </p:cNvPr>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Οβάλ 2">
            <a:extLst>
              <a:ext uri="{FF2B5EF4-FFF2-40B4-BE49-F238E27FC236}">
                <a16:creationId xmlns:a16="http://schemas.microsoft.com/office/drawing/2014/main" xmlns="" id="{66464ADD-2C77-4393-8671-E8D5464F0A8F}"/>
              </a:ext>
            </a:extLst>
          </p:cNvPr>
          <p:cNvSpPr/>
          <p:nvPr/>
        </p:nvSpPr>
        <p:spPr>
          <a:xfrm>
            <a:off x="5632175" y="3207026"/>
            <a:ext cx="1696278" cy="5565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βάλ 3">
            <a:extLst>
              <a:ext uri="{FF2B5EF4-FFF2-40B4-BE49-F238E27FC236}">
                <a16:creationId xmlns:a16="http://schemas.microsoft.com/office/drawing/2014/main" xmlns="" id="{46F49F64-1633-4D7C-877C-53681E61CBDE}"/>
              </a:ext>
            </a:extLst>
          </p:cNvPr>
          <p:cNvSpPr/>
          <p:nvPr/>
        </p:nvSpPr>
        <p:spPr>
          <a:xfrm>
            <a:off x="5804452" y="6533322"/>
            <a:ext cx="424070" cy="324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xmlns="" id="{55F7EE86-977A-4304-8778-8D7EC1671904}"/>
              </a:ext>
            </a:extLst>
          </p:cNvPr>
          <p:cNvSpPr/>
          <p:nvPr/>
        </p:nvSpPr>
        <p:spPr>
          <a:xfrm>
            <a:off x="7566991" y="291548"/>
            <a:ext cx="4625009" cy="65797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019806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653">
            <a:extLst>
              <a:ext uri="{FF2B5EF4-FFF2-40B4-BE49-F238E27FC236}">
                <a16:creationId xmlns:a16="http://schemas.microsoft.com/office/drawing/2014/main" xmlns="" id="{84327E4B-5BFB-4645-ADFA-A52339694074}"/>
              </a:ext>
            </a:extLst>
          </p:cNvPr>
          <p:cNvPicPr/>
          <p:nvPr/>
        </p:nvPicPr>
        <p:blipFill>
          <a:blip r:embed="rId2" cstate="print"/>
          <a:stretch>
            <a:fillRect/>
          </a:stretch>
        </p:blipFill>
        <p:spPr>
          <a:xfrm rot="5400000">
            <a:off x="2666998" y="-2667001"/>
            <a:ext cx="6858000" cy="12192003"/>
          </a:xfrm>
          <a:prstGeom prst="rect">
            <a:avLst/>
          </a:prstGeom>
        </p:spPr>
      </p:pic>
      <p:sp>
        <p:nvSpPr>
          <p:cNvPr id="3" name="Οβάλ 2">
            <a:extLst>
              <a:ext uri="{FF2B5EF4-FFF2-40B4-BE49-F238E27FC236}">
                <a16:creationId xmlns:a16="http://schemas.microsoft.com/office/drawing/2014/main" xmlns="" id="{4714B5CD-C3F2-42FF-B606-185D9C871BB5}"/>
              </a:ext>
            </a:extLst>
          </p:cNvPr>
          <p:cNvSpPr/>
          <p:nvPr/>
        </p:nvSpPr>
        <p:spPr>
          <a:xfrm>
            <a:off x="5963478" y="927653"/>
            <a:ext cx="344557" cy="4108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βάλ 4">
            <a:extLst>
              <a:ext uri="{FF2B5EF4-FFF2-40B4-BE49-F238E27FC236}">
                <a16:creationId xmlns:a16="http://schemas.microsoft.com/office/drawing/2014/main" xmlns="" id="{C30AE5EC-3F0C-42E6-986C-AA68BAA94616}"/>
              </a:ext>
            </a:extLst>
          </p:cNvPr>
          <p:cNvSpPr/>
          <p:nvPr/>
        </p:nvSpPr>
        <p:spPr>
          <a:xfrm>
            <a:off x="5857461" y="1895061"/>
            <a:ext cx="450573" cy="3710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βάλ 5">
            <a:extLst>
              <a:ext uri="{FF2B5EF4-FFF2-40B4-BE49-F238E27FC236}">
                <a16:creationId xmlns:a16="http://schemas.microsoft.com/office/drawing/2014/main" xmlns="" id="{63E9DAF9-BF13-4CE9-A9DF-FCA5213B9AE3}"/>
              </a:ext>
            </a:extLst>
          </p:cNvPr>
          <p:cNvSpPr/>
          <p:nvPr/>
        </p:nvSpPr>
        <p:spPr>
          <a:xfrm>
            <a:off x="5963478" y="3869635"/>
            <a:ext cx="437322" cy="4638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xmlns="" id="{93D21334-DF34-4710-8503-D1AC0C9A93F7}"/>
              </a:ext>
            </a:extLst>
          </p:cNvPr>
          <p:cNvSpPr/>
          <p:nvPr/>
        </p:nvSpPr>
        <p:spPr>
          <a:xfrm>
            <a:off x="7739271" y="1"/>
            <a:ext cx="445273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xmlns="" val="2101142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90EB047-B31C-4B6F-9ED4-BC4B86D4AA88}"/>
              </a:ext>
            </a:extLst>
          </p:cNvPr>
          <p:cNvSpPr>
            <a:spLocks noGrp="1"/>
          </p:cNvSpPr>
          <p:nvPr>
            <p:ph type="title"/>
          </p:nvPr>
        </p:nvSpPr>
        <p:spPr>
          <a:xfrm>
            <a:off x="1024127" y="-301048"/>
            <a:ext cx="9720072" cy="1499616"/>
          </a:xfrm>
        </p:spPr>
        <p:txBody>
          <a:bodyPr/>
          <a:lstStyle/>
          <a:p>
            <a:endParaRPr lang="el-GR"/>
          </a:p>
        </p:txBody>
      </p:sp>
      <p:sp>
        <p:nvSpPr>
          <p:cNvPr id="3" name="Θέση περιεχομένου 2">
            <a:extLst>
              <a:ext uri="{FF2B5EF4-FFF2-40B4-BE49-F238E27FC236}">
                <a16:creationId xmlns:a16="http://schemas.microsoft.com/office/drawing/2014/main" xmlns="" id="{92EFCAE9-5EA1-4C9C-987E-D803000C8507}"/>
              </a:ext>
            </a:extLst>
          </p:cNvPr>
          <p:cNvSpPr>
            <a:spLocks noGrp="1"/>
          </p:cNvSpPr>
          <p:nvPr>
            <p:ph idx="1"/>
          </p:nvPr>
        </p:nvSpPr>
        <p:spPr>
          <a:xfrm>
            <a:off x="1024128" y="1198568"/>
            <a:ext cx="9720071" cy="5110792"/>
          </a:xfrm>
        </p:spPr>
        <p:txBody>
          <a:bodyPr/>
          <a:lstStyle/>
          <a:p>
            <a:pPr lvl="0">
              <a:buClr>
                <a:srgbClr val="9CBEBD"/>
              </a:buClr>
            </a:pPr>
            <a:r>
              <a:rPr lang="el-GR" dirty="0">
                <a:solidFill>
                  <a:srgbClr val="2E2B21"/>
                </a:solidFill>
              </a:rPr>
              <a:t>ΣΤΟΝ ΑΣΘΕΝΗ ΧΟΡΗΓΗΘΗΚΕ ΑΚΕΤΑΜΙΝΟΦΑΙΝΗ </a:t>
            </a:r>
            <a:r>
              <a:rPr lang="en-US" dirty="0">
                <a:solidFill>
                  <a:srgbClr val="2E2B21"/>
                </a:solidFill>
                <a:latin typeface="Calibri" panose="020F0502020204030204" pitchFamily="34" charset="0"/>
                <a:cs typeface="Calibri" panose="020F0502020204030204" pitchFamily="34" charset="0"/>
              </a:rPr>
              <a:t>P.O.</a:t>
            </a:r>
            <a:r>
              <a:rPr lang="el-GR" dirty="0">
                <a:solidFill>
                  <a:srgbClr val="2E2B21"/>
                </a:solidFill>
                <a:cs typeface="Calibri" panose="020F0502020204030204" pitchFamily="34" charset="0"/>
              </a:rPr>
              <a:t>, ΦΑΙΝΤΑΝΥΛΗ, </a:t>
            </a:r>
            <a:r>
              <a:rPr lang="en-US" dirty="0">
                <a:solidFill>
                  <a:srgbClr val="2E2B21"/>
                </a:solidFill>
                <a:latin typeface="Calibri" panose="020F0502020204030204" pitchFamily="34" charset="0"/>
                <a:cs typeface="Calibri" panose="020F0502020204030204" pitchFamily="34" charset="0"/>
              </a:rPr>
              <a:t>N/S</a:t>
            </a:r>
            <a:r>
              <a:rPr lang="el-GR" dirty="0">
                <a:solidFill>
                  <a:srgbClr val="2E2B21"/>
                </a:solidFill>
                <a:cs typeface="Calibri" panose="020F0502020204030204" pitchFamily="34" charset="0"/>
              </a:rPr>
              <a:t> ΚΑΙ ΟΝΔΑΣΕΤΡΟΝΗ  ΕΝΔΟΦΛΕΒΙΑ.</a:t>
            </a:r>
          </a:p>
          <a:p>
            <a:pPr lvl="0">
              <a:buClr>
                <a:srgbClr val="9CBEBD"/>
              </a:buClr>
            </a:pPr>
            <a:endParaRPr lang="el-GR" dirty="0">
              <a:solidFill>
                <a:srgbClr val="2E2B21"/>
              </a:solidFill>
              <a:cs typeface="Calibri" panose="020F0502020204030204" pitchFamily="34" charset="0"/>
            </a:endParaRPr>
          </a:p>
          <a:p>
            <a:pPr lvl="0">
              <a:buClr>
                <a:srgbClr val="9CBEBD"/>
              </a:buClr>
            </a:pPr>
            <a:r>
              <a:rPr lang="el-GR" dirty="0">
                <a:solidFill>
                  <a:srgbClr val="2E2B21"/>
                </a:solidFill>
                <a:cs typeface="Calibri" panose="020F0502020204030204" pitchFamily="34" charset="0"/>
              </a:rPr>
              <a:t>ΤΗΝ ΕΠΟΜΕΝΗ ΗΜΕΡΑ, ΜΕΤΑΦΕΡΘΗΚΕ ΣΕ ΤΡΙΤΟΒΑΘΜΙΟ ΝΟΣΟΚΟΜΕΙΟ ΠΡΟΣ ΠΕΡΑΙΤΕΡΩ ΔΙΕΡΕΥΝΗΣΗ-ΑΝΤΙΜΕΤΩΠΙΣΗ. ΚΑΤΑ ΤΗ ΜΕΤΑΦΟΡΑ ΤΟΥ ΕΜΦΑΝΙΣΕ ΝΕΟ ΠΥΡΕΤΙΚΟ ΚΥΜΑ ΕΩΣ 39.2˚</a:t>
            </a:r>
            <a:r>
              <a:rPr lang="en-US" dirty="0">
                <a:solidFill>
                  <a:srgbClr val="2E2B21"/>
                </a:solidFill>
                <a:latin typeface="Calibri" panose="020F0502020204030204" pitchFamily="34" charset="0"/>
                <a:cs typeface="Calibri" panose="020F0502020204030204" pitchFamily="34" charset="0"/>
              </a:rPr>
              <a:t>C</a:t>
            </a:r>
            <a:r>
              <a:rPr lang="el-GR" dirty="0">
                <a:solidFill>
                  <a:srgbClr val="2E2B21"/>
                </a:solidFill>
                <a:latin typeface="Calibri" panose="020F0502020204030204" pitchFamily="34" charset="0"/>
                <a:cs typeface="Calibri" panose="020F0502020204030204" pitchFamily="34" charset="0"/>
              </a:rPr>
              <a:t> ΜΕ ΚΕΦΑΛΑΛΓΙΑ ΚΑΙ ΤΟΥ ΧΟΡΗΓΗΘΗΚΕ ΜΟΡΦΙΝΗ.</a:t>
            </a:r>
          </a:p>
          <a:p>
            <a:pPr lvl="0">
              <a:buClr>
                <a:srgbClr val="9CBEBD"/>
              </a:buClr>
            </a:pPr>
            <a:endParaRPr lang="el-GR" dirty="0">
              <a:solidFill>
                <a:srgbClr val="2E2B21"/>
              </a:solidFill>
              <a:latin typeface="Calibri" panose="020F0502020204030204" pitchFamily="34" charset="0"/>
              <a:cs typeface="Calibri" panose="020F0502020204030204" pitchFamily="34" charset="0"/>
            </a:endParaRPr>
          </a:p>
          <a:p>
            <a:pPr lvl="0">
              <a:buClr>
                <a:srgbClr val="9CBEBD"/>
              </a:buClr>
            </a:pPr>
            <a:r>
              <a:rPr lang="el-GR" dirty="0">
                <a:solidFill>
                  <a:srgbClr val="2E2B21"/>
                </a:solidFill>
                <a:latin typeface="Calibri" panose="020F0502020204030204" pitchFamily="34" charset="0"/>
                <a:cs typeface="Calibri" panose="020F0502020204030204" pitchFamily="34" charset="0"/>
              </a:rPr>
              <a:t>ΚΑΤΑ ΤΗ ΛΗΨΗ ΙΣΤΟΡΙΚΟΥ, ΑΝΑΦΕΡΕΙ ΠΩΣ ΠΡΟ ΕΒΔΟΜΑΔΩΝ ΣΕ ΤΑΚΤΙΚΟ ΕΛΕΓΧΟ ΑΠΟ ΟΦΘΑΛΜΙΑΤΡΟ ΓΙΑ ΛΗΨΗ ΑΔΕΙΑΣ ΟΔΗΓΗΣΗΣ ΑΝΕΥΡΕΘΗ ΜΕΙΩΜΕΝΗ ΠΕΡΙΦΕΡΙΚΗ ΟΡΑΣΗ. ΕΧΕΙ ΥΠΟΒΛΗΘΕΙ ΣΕ 5 ΕΠΕΜΒΑΣΕΙΣ </a:t>
            </a:r>
            <a:r>
              <a:rPr lang="en-US" dirty="0">
                <a:solidFill>
                  <a:srgbClr val="2E2B21"/>
                </a:solidFill>
                <a:latin typeface="Calibri" panose="020F0502020204030204" pitchFamily="34" charset="0"/>
                <a:cs typeface="Calibri" panose="020F0502020204030204" pitchFamily="34" charset="0"/>
              </a:rPr>
              <a:t>REVISION TOY SHUNT.</a:t>
            </a:r>
            <a:r>
              <a:rPr lang="el-GR" dirty="0">
                <a:solidFill>
                  <a:srgbClr val="2E2B21"/>
                </a:solidFill>
                <a:latin typeface="Calibri" panose="020F0502020204030204" pitchFamily="34" charset="0"/>
                <a:cs typeface="Calibri" panose="020F0502020204030204" pitchFamily="34" charset="0"/>
              </a:rPr>
              <a:t> ΔΗΛΩΝΕΙ ΕΠΙΣΗΣ ΠΩΣ Η ΕΝΤΑΣΗ ΤΗΣ ΚΕΦΑΛΑΛΓΙΑΣ ΜΕΙΩΘΗΚΕ ΣΗΜΑΝΤΙΚΑ. </a:t>
            </a:r>
          </a:p>
          <a:p>
            <a:endParaRPr lang="el-GR" dirty="0"/>
          </a:p>
        </p:txBody>
      </p:sp>
    </p:spTree>
    <p:extLst>
      <p:ext uri="{BB962C8B-B14F-4D97-AF65-F5344CB8AC3E}">
        <p14:creationId xmlns:p14="http://schemas.microsoft.com/office/powerpoint/2010/main" xmlns="" val="11094410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λοκληρωμένο">
  <a:themeElements>
    <a:clrScheme name="Ολοκληρωμένο">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Ολοκληρωμένο">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Ολοκληρωμένο">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2526</TotalTime>
  <Words>1766</Words>
  <Application>Microsoft Office PowerPoint</Application>
  <PresentationFormat>Προσαρμογή</PresentationFormat>
  <Paragraphs>273</Paragraphs>
  <Slides>38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Ολοκληρωμένο</vt:lpstr>
      <vt:lpstr>Case 25-2017: A 45-Year-Old Man with  Headache, Fever, and Lymphadenopathy </vt:lpstr>
      <vt:lpstr>Διαφάνεια 2</vt:lpstr>
      <vt:lpstr>ΚΟΙΝΩΝΙΚΟ / ΟΙΚΟΓΕΝΕΙΑΚΟ / ΛΟΙΠΟ ΙΣΤΟΡΙΚΟ - ΕΞΕΙΣ</vt:lpstr>
      <vt:lpstr>Λαμβανεται εργαστηριακοσ ελεγχοσ και ο ασθενησ υποβαλλεται σε ct εγκεφαλου</vt:lpstr>
      <vt:lpstr>ΠΡΟΒΛΗΜΑΤΑ ΑΣΘΕΝΟΥΣ Ι</vt:lpstr>
      <vt:lpstr>ΕΛΕΓΧΟΣ ΕΓΚΕΦΑΛΟΠΕΡΙΤΟΝΑΪΚΗΣ ΠΑΡΑΚΑΜΨΗΣ ΜΕ CT SCAN ΚΑΙ ΑΚΤΙΝΟΓΡΑΦΙΕΣ</vt:lpstr>
      <vt:lpstr>Διαφάνεια 7</vt:lpstr>
      <vt:lpstr>Διαφάνεια 8</vt:lpstr>
      <vt:lpstr>Διαφάνεια 9</vt:lpstr>
      <vt:lpstr>ΧΟΡΗΓΗΘΗΚΕ I.V. ΜΟΡΦΙΝΗ ΚΑΙ ΛΟΡΑΖΕΠΑΜΗ ΚΑΙ ΠΡΑΓΜΑΤΟΠΟΙΗΘΗΚΕ ΟΣΦΥΟΝΩΤΙΑΙΑ ΠΑΡΑΚΕΝΤΗΣΗ</vt:lpstr>
      <vt:lpstr>Διαφάνεια 11</vt:lpstr>
      <vt:lpstr>Διαφάνεια 12</vt:lpstr>
      <vt:lpstr>Διαφάνεια 13</vt:lpstr>
      <vt:lpstr>ΑΠΕΙΚΟΝΙΣΤΙΚΟΣ ΕΛΕΓΧΟΣ</vt:lpstr>
      <vt:lpstr>Διαφάνεια 15</vt:lpstr>
      <vt:lpstr>Διαφάνεια 16</vt:lpstr>
      <vt:lpstr>Διαφάνεια 17</vt:lpstr>
      <vt:lpstr>ΔΙΑΚΟΠΗ ΒΑΝΚΟΜΥΚΙΝΗΣ-ΚΕΦΤΡΙΑΞΟΝΗΣ-ΑΚΥΚΛΟΒΙΡΗΣ</vt:lpstr>
      <vt:lpstr>Διαφάνεια 19</vt:lpstr>
      <vt:lpstr>ΠΡΟΒΛΗΜΑΤΑ ΑΣΘΕΝΟΥΣ ΙΙ</vt:lpstr>
      <vt:lpstr>Διαφορικη διαγνωση ιι</vt:lpstr>
      <vt:lpstr>Διαφάνεια 22</vt:lpstr>
      <vt:lpstr>Διαφάνεια 23</vt:lpstr>
      <vt:lpstr>Διαφάνεια 24</vt:lpstr>
      <vt:lpstr>ΛΟΙΜΩΞΕΙΣ Ι</vt:lpstr>
      <vt:lpstr>ΛΟΙΜΩΞΕΙΣ ΙΙ</vt:lpstr>
      <vt:lpstr>ΛΕΜΦΩΜΑ</vt:lpstr>
      <vt:lpstr>EBV-ΣΧΕΤΙΖΟΜΕΝΟ ΛΕΜΦΩΜΑ</vt:lpstr>
      <vt:lpstr>ΠΟΛΥΚΕΝΤΡΙΚΗ ΝΟΣΟΣ CASTLEMAN</vt:lpstr>
      <vt:lpstr>KIKUCHI ΛΕΜΦΑΔΕΝΟΠΑΘΕΙΑ</vt:lpstr>
      <vt:lpstr>Διαφάνεια 31</vt:lpstr>
      <vt:lpstr>Διαφάνεια 32</vt:lpstr>
      <vt:lpstr>Διαφάνεια 33</vt:lpstr>
      <vt:lpstr>Ebv (hhv-4)</vt:lpstr>
      <vt:lpstr>ΚΛΙΝΙΚΗ ΕΙΚΟΝΑ</vt:lpstr>
      <vt:lpstr>ΕΠΙΠΛΟΚΕΣ</vt:lpstr>
      <vt:lpstr>ΘΕΡΑΠΕΙΑ</vt:lpstr>
      <vt:lpstr>Διαφάνεια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effie</dc:creator>
  <cp:lastModifiedBy>intra pc</cp:lastModifiedBy>
  <cp:revision>89</cp:revision>
  <dcterms:created xsi:type="dcterms:W3CDTF">2017-10-27T08:20:58Z</dcterms:created>
  <dcterms:modified xsi:type="dcterms:W3CDTF">2017-11-09T06:35:38Z</dcterms:modified>
</cp:coreProperties>
</file>